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Montserrat SemiBold"/>
      <p:regular r:id="rId70"/>
      <p:bold r:id="rId71"/>
      <p:italic r:id="rId72"/>
      <p:boldItalic r:id="rId73"/>
    </p:embeddedFont>
    <p:embeddedFont>
      <p:font typeface="Montserrat"/>
      <p:regular r:id="rId74"/>
      <p:bold r:id="rId75"/>
      <p:italic r:id="rId76"/>
      <p:boldItalic r:id="rId77"/>
    </p:embeddedFont>
    <p:embeddedFont>
      <p:font typeface="Nunito Sans Medium"/>
      <p:regular r:id="rId78"/>
      <p:bold r:id="rId79"/>
      <p:italic r:id="rId80"/>
      <p:boldItalic r:id="rId81"/>
    </p:embeddedFont>
    <p:embeddedFont>
      <p:font typeface="Nunito Sans SemiBold"/>
      <p:regular r:id="rId82"/>
      <p:bold r:id="rId83"/>
      <p:italic r:id="rId84"/>
      <p:boldItalic r:id="rId85"/>
    </p:embeddedFont>
    <p:embeddedFont>
      <p:font typeface="Cambria Math"/>
      <p:regular r:id="rId86"/>
    </p:embeddedFont>
    <p:embeddedFont>
      <p:font typeface="Nunito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41C759-4DA5-40D6-B075-F7DAAC854D96}">
  <a:tblStyle styleId="{7541C759-4DA5-40D6-B075-F7DAAC854D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NunitoSansSemiBold-italic.fntdata"/><Relationship Id="rId83" Type="http://schemas.openxmlformats.org/officeDocument/2006/relationships/font" Target="fonts/NunitoSansSemiBold-bold.fntdata"/><Relationship Id="rId42" Type="http://schemas.openxmlformats.org/officeDocument/2006/relationships/slide" Target="slides/slide36.xml"/><Relationship Id="rId86" Type="http://schemas.openxmlformats.org/officeDocument/2006/relationships/font" Target="fonts/CambriaMath-regular.fntdata"/><Relationship Id="rId41" Type="http://schemas.openxmlformats.org/officeDocument/2006/relationships/slide" Target="slides/slide35.xml"/><Relationship Id="rId85" Type="http://schemas.openxmlformats.org/officeDocument/2006/relationships/font" Target="fonts/NunitoSansSemiBold-boldItalic.fntdata"/><Relationship Id="rId44" Type="http://schemas.openxmlformats.org/officeDocument/2006/relationships/slide" Target="slides/slide38.xml"/><Relationship Id="rId88" Type="http://schemas.openxmlformats.org/officeDocument/2006/relationships/font" Target="fonts/NunitoSans-bold.fntdata"/><Relationship Id="rId43" Type="http://schemas.openxmlformats.org/officeDocument/2006/relationships/slide" Target="slides/slide37.xml"/><Relationship Id="rId87" Type="http://schemas.openxmlformats.org/officeDocument/2006/relationships/font" Target="fonts/NunitoSans-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NunitoSans-italic.fntdata"/><Relationship Id="rId80" Type="http://schemas.openxmlformats.org/officeDocument/2006/relationships/font" Target="fonts/NunitoSansMedium-italic.fntdata"/><Relationship Id="rId82" Type="http://schemas.openxmlformats.org/officeDocument/2006/relationships/font" Target="fonts/NunitoSansSemiBold-regular.fntdata"/><Relationship Id="rId81" Type="http://schemas.openxmlformats.org/officeDocument/2006/relationships/font" Target="fonts/NunitoSa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SemiBold-boldItalic.fntdata"/><Relationship Id="rId72" Type="http://schemas.openxmlformats.org/officeDocument/2006/relationships/font" Target="fonts/MontserratSemiBold-italic.fntdata"/><Relationship Id="rId31" Type="http://schemas.openxmlformats.org/officeDocument/2006/relationships/slide" Target="slides/slide25.xml"/><Relationship Id="rId75" Type="http://schemas.openxmlformats.org/officeDocument/2006/relationships/font" Target="fonts/Montserrat-bold.fntdata"/><Relationship Id="rId30" Type="http://schemas.openxmlformats.org/officeDocument/2006/relationships/slide" Target="slides/slide24.xml"/><Relationship Id="rId74" Type="http://schemas.openxmlformats.org/officeDocument/2006/relationships/font" Target="fonts/Montserrat-regular.fntdata"/><Relationship Id="rId33" Type="http://schemas.openxmlformats.org/officeDocument/2006/relationships/slide" Target="slides/slide27.xml"/><Relationship Id="rId77" Type="http://schemas.openxmlformats.org/officeDocument/2006/relationships/font" Target="fonts/Montserrat-boldItalic.fntdata"/><Relationship Id="rId32" Type="http://schemas.openxmlformats.org/officeDocument/2006/relationships/slide" Target="slides/slide26.xml"/><Relationship Id="rId76" Type="http://schemas.openxmlformats.org/officeDocument/2006/relationships/font" Target="fonts/Montserrat-italic.fntdata"/><Relationship Id="rId35" Type="http://schemas.openxmlformats.org/officeDocument/2006/relationships/slide" Target="slides/slide29.xml"/><Relationship Id="rId79" Type="http://schemas.openxmlformats.org/officeDocument/2006/relationships/font" Target="fonts/NunitoSansMedium-bold.fntdata"/><Relationship Id="rId34" Type="http://schemas.openxmlformats.org/officeDocument/2006/relationships/slide" Target="slides/slide28.xml"/><Relationship Id="rId78" Type="http://schemas.openxmlformats.org/officeDocument/2006/relationships/font" Target="fonts/NunitoSansMedium-regular.fntdata"/><Relationship Id="rId71" Type="http://schemas.openxmlformats.org/officeDocument/2006/relationships/font" Target="fonts/MontserratSemiBold-bold.fntdata"/><Relationship Id="rId70" Type="http://schemas.openxmlformats.org/officeDocument/2006/relationships/font" Target="fonts/Montserrat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Nunito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1f5b1fe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1f5b1fe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1f5b1fe7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1f5b1fe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a5fda66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a5fda66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1e5a298ff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1e5a298ff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1e5a298f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1e5a298f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97a06937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97a06937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f943e29ba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f943e29b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1e5a29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1e5a29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f943e29b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f943e29b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f943e29b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f943e29b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1e5a298f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1e5a298f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f943e29b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f943e29b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1e5a298ff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1e5a298ff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f943e29b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f943e29b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1f5b1fe7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1f5b1fe7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f943e29b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f943e29b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f943e29b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f943e29b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ff943e29b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f943e29b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ff943e29b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ff943e29b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f943e29b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f943e29ba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1fa827c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1fa827c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f84d896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f84d896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1e5a298f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1e5a298f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1e5a298f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1e5a298f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1fa827c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1fa827c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ff943e29b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ff943e29b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1e5a298f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1e5a298f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1f5b1fe7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1f5b1fe7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f943e29ba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f943e29ba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1e5a298f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1e5a298f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1f5b1fe7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1f5b1fe7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1f5b1fe7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1f5b1fe7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f84d896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f84d896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e1e5a298f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e1e5a298f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1e5a298f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1e5a298f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e1e5a298f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e1e5a298f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e1f5b1fe7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e1f5b1fe7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e1e5a298f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e1e5a298f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f943e29ba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ff943e29ba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1e5a298f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1e5a298f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1e5a298f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e1e5a298f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e1e5a298f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e1e5a298f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e1e5a298f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e1e5a298f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f84d896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f84d896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1e5a298f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1e5a298f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e1e5a298f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e1e5a298f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e1e5a298f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e1e5a298f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1e5a298f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1e5a298f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e1e5a298f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e1e5a298f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e1e5a298f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e1e5a298f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1e5a298f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1e5a298f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1e5a298f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1e5a298f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e1e5a298f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e1e5a298f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1e5a298f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1e5a298f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f84d896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f84d896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e1e5a298f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e1e5a298f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e1e5a298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e1e5a298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e1e5a298f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e1e5a298f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e1e5a298f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e1e5a298f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f84d896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f84d896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1e5a298f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1e5a298f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1e5a298f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1e5a298f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69400" y="894075"/>
            <a:ext cx="6420300" cy="2052600"/>
          </a:xfrm>
          <a:prstGeom prst="rect">
            <a:avLst/>
          </a:prstGeom>
        </p:spPr>
        <p:txBody>
          <a:bodyPr anchorCtr="0" anchor="t" bIns="91425" lIns="91425" spcFirstLastPara="1" rIns="91425" wrap="square" tIns="91425">
            <a:normAutofit/>
          </a:bodyPr>
          <a:lstStyle>
            <a:lvl1pPr lvl="0">
              <a:spcBef>
                <a:spcPts val="0"/>
              </a:spcBef>
              <a:spcAft>
                <a:spcPts val="0"/>
              </a:spcAft>
              <a:buSzPts val="6200"/>
              <a:buFont typeface="Montserrat"/>
              <a:buNone/>
              <a:defRPr b="1" sz="6200">
                <a:latin typeface="Montserrat"/>
                <a:ea typeface="Montserrat"/>
                <a:cs typeface="Montserrat"/>
                <a:sym typeface="Montserrat"/>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cxnSp>
        <p:nvCxnSpPr>
          <p:cNvPr id="11" name="Google Shape;11;p2"/>
          <p:cNvCxnSpPr/>
          <p:nvPr/>
        </p:nvCxnSpPr>
        <p:spPr>
          <a:xfrm>
            <a:off x="546950" y="862275"/>
            <a:ext cx="3944400" cy="31800"/>
          </a:xfrm>
          <a:prstGeom prst="straightConnector1">
            <a:avLst/>
          </a:prstGeom>
          <a:noFill/>
          <a:ln cap="flat" cmpd="sng" w="28575">
            <a:solidFill>
              <a:schemeClr val="dk2"/>
            </a:solidFill>
            <a:prstDash val="solid"/>
            <a:round/>
            <a:headEnd len="med" w="med" type="none"/>
            <a:tailEnd len="med" w="med" type="none"/>
          </a:ln>
        </p:spPr>
      </p:cxnSp>
      <p:pic>
        <p:nvPicPr>
          <p:cNvPr id="12" name="Google Shape;12;p2"/>
          <p:cNvPicPr preferRelativeResize="0"/>
          <p:nvPr/>
        </p:nvPicPr>
        <p:blipFill>
          <a:blip r:embed="rId2">
            <a:alphaModFix/>
          </a:blip>
          <a:stretch>
            <a:fillRect/>
          </a:stretch>
        </p:blipFill>
        <p:spPr>
          <a:xfrm>
            <a:off x="546950" y="494350"/>
            <a:ext cx="988651" cy="192900"/>
          </a:xfrm>
          <a:prstGeom prst="rect">
            <a:avLst/>
          </a:prstGeom>
          <a:noFill/>
          <a:ln>
            <a:noFill/>
          </a:ln>
        </p:spPr>
      </p:pic>
      <p:pic>
        <p:nvPicPr>
          <p:cNvPr id="13" name="Google Shape;13;p2"/>
          <p:cNvPicPr preferRelativeResize="0"/>
          <p:nvPr/>
        </p:nvPicPr>
        <p:blipFill>
          <a:blip r:embed="rId3">
            <a:alphaModFix/>
          </a:blip>
          <a:stretch>
            <a:fillRect/>
          </a:stretch>
        </p:blipFill>
        <p:spPr>
          <a:xfrm>
            <a:off x="-742475" y="3457700"/>
            <a:ext cx="2414875" cy="2138075"/>
          </a:xfrm>
          <a:prstGeom prst="rect">
            <a:avLst/>
          </a:prstGeom>
          <a:noFill/>
          <a:ln>
            <a:noFill/>
          </a:ln>
        </p:spPr>
      </p:pic>
      <p:pic>
        <p:nvPicPr>
          <p:cNvPr id="14" name="Google Shape;14;p2"/>
          <p:cNvPicPr preferRelativeResize="0"/>
          <p:nvPr/>
        </p:nvPicPr>
        <p:blipFill>
          <a:blip r:embed="rId4">
            <a:alphaModFix/>
          </a:blip>
          <a:stretch>
            <a:fillRect/>
          </a:stretch>
        </p:blipFill>
        <p:spPr>
          <a:xfrm rot="-5400000">
            <a:off x="497539" y="4312513"/>
            <a:ext cx="2470051" cy="2189574"/>
          </a:xfrm>
          <a:prstGeom prst="rect">
            <a:avLst/>
          </a:prstGeom>
          <a:noFill/>
          <a:ln>
            <a:noFill/>
          </a:ln>
        </p:spPr>
      </p:pic>
      <p:pic>
        <p:nvPicPr>
          <p:cNvPr id="15" name="Google Shape;15;p2"/>
          <p:cNvPicPr preferRelativeResize="0"/>
          <p:nvPr/>
        </p:nvPicPr>
        <p:blipFill>
          <a:blip r:embed="rId5">
            <a:alphaModFix/>
          </a:blip>
          <a:stretch>
            <a:fillRect/>
          </a:stretch>
        </p:blipFill>
        <p:spPr>
          <a:xfrm>
            <a:off x="7049886" y="-666430"/>
            <a:ext cx="2318363" cy="2052600"/>
          </a:xfrm>
          <a:prstGeom prst="rect">
            <a:avLst/>
          </a:prstGeom>
          <a:noFill/>
          <a:ln>
            <a:noFill/>
          </a:ln>
        </p:spPr>
      </p:pic>
      <p:pic>
        <p:nvPicPr>
          <p:cNvPr id="16" name="Google Shape;16;p2"/>
          <p:cNvPicPr preferRelativeResize="0"/>
          <p:nvPr/>
        </p:nvPicPr>
        <p:blipFill>
          <a:blip r:embed="rId6">
            <a:alphaModFix/>
          </a:blip>
          <a:stretch>
            <a:fillRect/>
          </a:stretch>
        </p:blipFill>
        <p:spPr>
          <a:xfrm rot="-9855102">
            <a:off x="8024513" y="394377"/>
            <a:ext cx="1973573" cy="2224644"/>
          </a:xfrm>
          <a:prstGeom prst="rect">
            <a:avLst/>
          </a:prstGeom>
          <a:noFill/>
          <a:ln>
            <a:noFill/>
          </a:ln>
        </p:spPr>
      </p:pic>
      <p:pic>
        <p:nvPicPr>
          <p:cNvPr id="17" name="Google Shape;17;p2"/>
          <p:cNvPicPr preferRelativeResize="0"/>
          <p:nvPr/>
        </p:nvPicPr>
        <p:blipFill rotWithShape="1">
          <a:blip r:embed="rId7">
            <a:alphaModFix/>
          </a:blip>
          <a:srcRect b="6402" l="0" r="0" t="0"/>
          <a:stretch/>
        </p:blipFill>
        <p:spPr>
          <a:xfrm>
            <a:off x="7638754" y="3543725"/>
            <a:ext cx="1140621" cy="1275575"/>
          </a:xfrm>
          <a:prstGeom prst="rect">
            <a:avLst/>
          </a:prstGeom>
          <a:noFill/>
          <a:ln>
            <a:noFill/>
          </a:ln>
        </p:spPr>
      </p:pic>
      <p:sp>
        <p:nvSpPr>
          <p:cNvPr id="18" name="Google Shape;18;p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7" name="Google Shape;67;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8" name="Google Shape;68;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2" name="Google Shape;7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6" name="Google Shape;7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TITLE_1">
    <p:spTree>
      <p:nvGrpSpPr>
        <p:cNvPr id="79" name="Shape 79"/>
        <p:cNvGrpSpPr/>
        <p:nvPr/>
      </p:nvGrpSpPr>
      <p:grpSpPr>
        <a:xfrm>
          <a:off x="0" y="0"/>
          <a:ext cx="0" cy="0"/>
          <a:chOff x="0" y="0"/>
          <a:chExt cx="0" cy="0"/>
        </a:xfrm>
      </p:grpSpPr>
      <p:sp>
        <p:nvSpPr>
          <p:cNvPr id="80" name="Google Shape;80;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1961525"/>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500"/>
              <a:buFont typeface="Montserrat SemiBold"/>
              <a:buNone/>
              <a:defRPr sz="4500">
                <a:latin typeface="Montserrat SemiBold"/>
                <a:ea typeface="Montserrat SemiBold"/>
                <a:cs typeface="Montserrat SemiBold"/>
                <a:sym typeface="Montserrat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21" name="Google Shape;21;p3"/>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22" name="Google Shape;22;p3"/>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23" name="Google Shape;23;p3"/>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24" name="Google Shape;24;p3"/>
          <p:cNvCxnSpPr/>
          <p:nvPr/>
        </p:nvCxnSpPr>
        <p:spPr>
          <a:xfrm>
            <a:off x="1221900" y="3122450"/>
            <a:ext cx="6700200" cy="0"/>
          </a:xfrm>
          <a:prstGeom prst="straightConnector1">
            <a:avLst/>
          </a:prstGeom>
          <a:noFill/>
          <a:ln cap="flat" cmpd="sng" w="28575">
            <a:solidFill>
              <a:schemeClr val="dk2"/>
            </a:solidFill>
            <a:prstDash val="solid"/>
            <a:round/>
            <a:headEnd len="med" w="med" type="none"/>
            <a:tailEnd len="med" w="med" type="none"/>
          </a:ln>
        </p:spPr>
      </p:cxnSp>
      <p:sp>
        <p:nvSpPr>
          <p:cNvPr id="25" name="Google Shape;25;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pt-BR"/>
              <a:t>‹#›</a:t>
            </a:fld>
            <a:endParaRPr/>
          </a:p>
        </p:txBody>
      </p:sp>
      <p:pic>
        <p:nvPicPr>
          <p:cNvPr id="26" name="Google Shape;26;p3"/>
          <p:cNvPicPr preferRelativeResize="0"/>
          <p:nvPr/>
        </p:nvPicPr>
        <p:blipFill rotWithShape="1">
          <a:blip r:embed="rId5">
            <a:alphaModFix/>
          </a:blip>
          <a:srcRect b="23692" l="43788" r="0" t="23692"/>
          <a:stretch/>
        </p:blipFill>
        <p:spPr>
          <a:xfrm>
            <a:off x="7429000" y="665375"/>
            <a:ext cx="879525" cy="20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1">
  <p:cSld name="SECTION_HEADER_1">
    <p:bg>
      <p:bgPr>
        <a:solidFill>
          <a:srgbClr val="F1F1F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311700" y="1961525"/>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4500"/>
              <a:buFont typeface="Montserrat SemiBold"/>
              <a:buNone/>
              <a:defRPr sz="4500">
                <a:solidFill>
                  <a:srgbClr val="000000"/>
                </a:solidFill>
                <a:latin typeface="Montserrat SemiBold"/>
                <a:ea typeface="Montserrat SemiBold"/>
                <a:cs typeface="Montserrat SemiBold"/>
                <a:sym typeface="Montserrat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29" name="Google Shape;29;p4"/>
          <p:cNvPicPr preferRelativeResize="0"/>
          <p:nvPr/>
        </p:nvPicPr>
        <p:blipFill>
          <a:blip r:embed="rId2">
            <a:alphaModFix/>
          </a:blip>
          <a:stretch>
            <a:fillRect/>
          </a:stretch>
        </p:blipFill>
        <p:spPr>
          <a:xfrm rot="10800000">
            <a:off x="-426151" y="-393875"/>
            <a:ext cx="3102526" cy="1571950"/>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7871722" y="3466000"/>
            <a:ext cx="2375102" cy="2066725"/>
          </a:xfrm>
          <a:prstGeom prst="rect">
            <a:avLst/>
          </a:prstGeom>
          <a:noFill/>
          <a:ln>
            <a:noFill/>
          </a:ln>
        </p:spPr>
      </p:pic>
      <p:pic>
        <p:nvPicPr>
          <p:cNvPr id="31" name="Google Shape;31;p4"/>
          <p:cNvPicPr preferRelativeResize="0"/>
          <p:nvPr/>
        </p:nvPicPr>
        <p:blipFill>
          <a:blip r:embed="rId4">
            <a:alphaModFix/>
          </a:blip>
          <a:stretch>
            <a:fillRect/>
          </a:stretch>
        </p:blipFill>
        <p:spPr>
          <a:xfrm rot="1810197">
            <a:off x="6582901" y="3960075"/>
            <a:ext cx="2082526" cy="1846049"/>
          </a:xfrm>
          <a:prstGeom prst="rect">
            <a:avLst/>
          </a:prstGeom>
          <a:noFill/>
          <a:ln>
            <a:noFill/>
          </a:ln>
        </p:spPr>
      </p:pic>
      <p:cxnSp>
        <p:nvCxnSpPr>
          <p:cNvPr id="32" name="Google Shape;32;p4"/>
          <p:cNvCxnSpPr/>
          <p:nvPr/>
        </p:nvCxnSpPr>
        <p:spPr>
          <a:xfrm>
            <a:off x="1221900" y="3122450"/>
            <a:ext cx="6700200" cy="0"/>
          </a:xfrm>
          <a:prstGeom prst="straightConnector1">
            <a:avLst/>
          </a:prstGeom>
          <a:noFill/>
          <a:ln cap="flat" cmpd="sng" w="28575">
            <a:solidFill>
              <a:srgbClr val="000000"/>
            </a:solidFill>
            <a:prstDash val="solid"/>
            <a:round/>
            <a:headEnd len="med" w="med" type="none"/>
            <a:tailEnd len="med" w="med" type="none"/>
          </a:ln>
        </p:spPr>
      </p:cxnSp>
      <p:sp>
        <p:nvSpPr>
          <p:cNvPr id="33" name="Google Shape;33;p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pt-BR"/>
              <a:t>‹#›</a:t>
            </a:fld>
            <a:endParaRPr/>
          </a:p>
        </p:txBody>
      </p:sp>
      <p:pic>
        <p:nvPicPr>
          <p:cNvPr id="34" name="Google Shape;34;p4"/>
          <p:cNvPicPr preferRelativeResize="0"/>
          <p:nvPr/>
        </p:nvPicPr>
        <p:blipFill rotWithShape="1">
          <a:blip r:embed="rId5">
            <a:alphaModFix/>
          </a:blip>
          <a:srcRect b="23692" l="43788" r="0" t="23692"/>
          <a:stretch/>
        </p:blipFill>
        <p:spPr>
          <a:xfrm>
            <a:off x="7413000" y="665375"/>
            <a:ext cx="879525" cy="207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pic>
        <p:nvPicPr>
          <p:cNvPr id="36" name="Google Shape;36;p5"/>
          <p:cNvPicPr preferRelativeResize="0"/>
          <p:nvPr/>
        </p:nvPicPr>
        <p:blipFill>
          <a:blip r:embed="rId2">
            <a:alphaModFix/>
          </a:blip>
          <a:stretch>
            <a:fillRect/>
          </a:stretch>
        </p:blipFill>
        <p:spPr>
          <a:xfrm rot="-435828">
            <a:off x="8554668" y="4520572"/>
            <a:ext cx="1518118" cy="1711253"/>
          </a:xfrm>
          <a:prstGeom prst="rect">
            <a:avLst/>
          </a:prstGeom>
          <a:noFill/>
          <a:ln>
            <a:noFill/>
          </a:ln>
        </p:spPr>
      </p:pic>
      <p:sp>
        <p:nvSpPr>
          <p:cNvPr id="37" name="Google Shape;37;p5"/>
          <p:cNvSpPr txBox="1"/>
          <p:nvPr>
            <p:ph type="title"/>
          </p:nvPr>
        </p:nvSpPr>
        <p:spPr>
          <a:xfrm>
            <a:off x="416875" y="2895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Montserrat SemiBold"/>
              <a:buNone/>
              <a:defRPr>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accent1"/>
              </a:buClr>
              <a:buSzPts val="1800"/>
              <a:buFont typeface="Montserrat SemiBold"/>
              <a:buChar char="●"/>
              <a:defRPr>
                <a:latin typeface="Montserrat SemiBold"/>
                <a:ea typeface="Montserrat SemiBold"/>
                <a:cs typeface="Montserrat SemiBold"/>
                <a:sym typeface="Montserrat SemiBold"/>
              </a:defRPr>
            </a:lvl1pPr>
            <a:lvl2pPr indent="-317500" lvl="1" marL="914400">
              <a:spcBef>
                <a:spcPts val="0"/>
              </a:spcBef>
              <a:spcAft>
                <a:spcPts val="0"/>
              </a:spcAft>
              <a:buClr>
                <a:schemeClr val="accent1"/>
              </a:buClr>
              <a:buSzPts val="1400"/>
              <a:buFont typeface="Nunito Sans"/>
              <a:buChar char="○"/>
              <a:defRPr>
                <a:latin typeface="Nunito Sans"/>
                <a:ea typeface="Nunito Sans"/>
                <a:cs typeface="Nunito Sans"/>
                <a:sym typeface="Nunito Sans"/>
              </a:defRPr>
            </a:lvl2pPr>
            <a:lvl3pPr indent="-317500" lvl="2" marL="1371600">
              <a:spcBef>
                <a:spcPts val="0"/>
              </a:spcBef>
              <a:spcAft>
                <a:spcPts val="0"/>
              </a:spcAft>
              <a:buClr>
                <a:schemeClr val="accent1"/>
              </a:buClr>
              <a:buSzPts val="1400"/>
              <a:buFont typeface="Nunito Sans"/>
              <a:buChar char="■"/>
              <a:defRPr>
                <a:latin typeface="Nunito Sans"/>
                <a:ea typeface="Nunito Sans"/>
                <a:cs typeface="Nunito Sans"/>
                <a:sym typeface="Nunito Sans"/>
              </a:defRPr>
            </a:lvl3pPr>
            <a:lvl4pPr indent="-317500" lvl="3" marL="1828800">
              <a:spcBef>
                <a:spcPts val="0"/>
              </a:spcBef>
              <a:spcAft>
                <a:spcPts val="0"/>
              </a:spcAft>
              <a:buClr>
                <a:schemeClr val="accent1"/>
              </a:buClr>
              <a:buSzPts val="1400"/>
              <a:buFont typeface="Nunito Sans"/>
              <a:buChar char="●"/>
              <a:defRPr>
                <a:latin typeface="Nunito Sans"/>
                <a:ea typeface="Nunito Sans"/>
                <a:cs typeface="Nunito Sans"/>
                <a:sym typeface="Nunito Sans"/>
              </a:defRPr>
            </a:lvl4pPr>
            <a:lvl5pPr indent="-317500" lvl="4" marL="2286000">
              <a:spcBef>
                <a:spcPts val="0"/>
              </a:spcBef>
              <a:spcAft>
                <a:spcPts val="0"/>
              </a:spcAft>
              <a:buClr>
                <a:schemeClr val="accent1"/>
              </a:buClr>
              <a:buSzPts val="1400"/>
              <a:buFont typeface="Nunito Sans"/>
              <a:buChar char="○"/>
              <a:defRPr>
                <a:latin typeface="Nunito Sans"/>
                <a:ea typeface="Nunito Sans"/>
                <a:cs typeface="Nunito Sans"/>
                <a:sym typeface="Nunito Sans"/>
              </a:defRPr>
            </a:lvl5pPr>
            <a:lvl6pPr indent="-317500" lvl="5" marL="2743200">
              <a:spcBef>
                <a:spcPts val="0"/>
              </a:spcBef>
              <a:spcAft>
                <a:spcPts val="0"/>
              </a:spcAft>
              <a:buClr>
                <a:schemeClr val="accent1"/>
              </a:buClr>
              <a:buSzPts val="1400"/>
              <a:buFont typeface="Nunito Sans"/>
              <a:buChar char="■"/>
              <a:defRPr>
                <a:latin typeface="Nunito Sans"/>
                <a:ea typeface="Nunito Sans"/>
                <a:cs typeface="Nunito Sans"/>
                <a:sym typeface="Nunito Sans"/>
              </a:defRPr>
            </a:lvl6pPr>
            <a:lvl7pPr indent="-317500" lvl="6" marL="3200400">
              <a:spcBef>
                <a:spcPts val="0"/>
              </a:spcBef>
              <a:spcAft>
                <a:spcPts val="0"/>
              </a:spcAft>
              <a:buClr>
                <a:schemeClr val="accent1"/>
              </a:buClr>
              <a:buSzPts val="1400"/>
              <a:buFont typeface="Nunito Sans"/>
              <a:buChar char="●"/>
              <a:defRPr>
                <a:latin typeface="Nunito Sans"/>
                <a:ea typeface="Nunito Sans"/>
                <a:cs typeface="Nunito Sans"/>
                <a:sym typeface="Nunito Sans"/>
              </a:defRPr>
            </a:lvl7pPr>
            <a:lvl8pPr indent="-317500" lvl="7" marL="3657600">
              <a:spcBef>
                <a:spcPts val="0"/>
              </a:spcBef>
              <a:spcAft>
                <a:spcPts val="0"/>
              </a:spcAft>
              <a:buClr>
                <a:schemeClr val="accent1"/>
              </a:buClr>
              <a:buSzPts val="1400"/>
              <a:buFont typeface="Nunito Sans"/>
              <a:buChar char="○"/>
              <a:defRPr>
                <a:latin typeface="Nunito Sans"/>
                <a:ea typeface="Nunito Sans"/>
                <a:cs typeface="Nunito Sans"/>
                <a:sym typeface="Nunito Sans"/>
              </a:defRPr>
            </a:lvl8pPr>
            <a:lvl9pPr indent="-317500" lvl="8" marL="4114800">
              <a:spcBef>
                <a:spcPts val="0"/>
              </a:spcBef>
              <a:spcAft>
                <a:spcPts val="0"/>
              </a:spcAft>
              <a:buClr>
                <a:schemeClr val="accent1"/>
              </a:buClr>
              <a:buSzPts val="1400"/>
              <a:buFont typeface="Nunito Sans"/>
              <a:buChar char="■"/>
              <a:defRPr>
                <a:latin typeface="Nunito Sans"/>
                <a:ea typeface="Nunito Sans"/>
                <a:cs typeface="Nunito Sans"/>
                <a:sym typeface="Nunito Sans"/>
              </a:defRPr>
            </a:lvl9pPr>
          </a:lstStyle>
          <a:p/>
        </p:txBody>
      </p:sp>
      <p:sp>
        <p:nvSpPr>
          <p:cNvPr id="39" name="Google Shape;39;p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lvl1pPr lvl="0">
              <a:buNone/>
              <a:defRPr sz="1500">
                <a:latin typeface="Montserrat SemiBold"/>
                <a:ea typeface="Montserrat SemiBold"/>
                <a:cs typeface="Montserrat SemiBold"/>
                <a:sym typeface="Montserrat SemiBold"/>
              </a:defRPr>
            </a:lvl1pPr>
            <a:lvl2pPr lvl="1">
              <a:buNone/>
              <a:defRPr sz="1500">
                <a:latin typeface="Montserrat SemiBold"/>
                <a:ea typeface="Montserrat SemiBold"/>
                <a:cs typeface="Montserrat SemiBold"/>
                <a:sym typeface="Montserrat SemiBold"/>
              </a:defRPr>
            </a:lvl2pPr>
            <a:lvl3pPr lvl="2">
              <a:buNone/>
              <a:defRPr sz="1500">
                <a:latin typeface="Montserrat SemiBold"/>
                <a:ea typeface="Montserrat SemiBold"/>
                <a:cs typeface="Montserrat SemiBold"/>
                <a:sym typeface="Montserrat SemiBold"/>
              </a:defRPr>
            </a:lvl3pPr>
            <a:lvl4pPr lvl="3">
              <a:buNone/>
              <a:defRPr sz="1500">
                <a:latin typeface="Montserrat SemiBold"/>
                <a:ea typeface="Montserrat SemiBold"/>
                <a:cs typeface="Montserrat SemiBold"/>
                <a:sym typeface="Montserrat SemiBold"/>
              </a:defRPr>
            </a:lvl4pPr>
            <a:lvl5pPr lvl="4">
              <a:buNone/>
              <a:defRPr sz="1500">
                <a:latin typeface="Montserrat SemiBold"/>
                <a:ea typeface="Montserrat SemiBold"/>
                <a:cs typeface="Montserrat SemiBold"/>
                <a:sym typeface="Montserrat SemiBold"/>
              </a:defRPr>
            </a:lvl5pPr>
            <a:lvl6pPr lvl="5">
              <a:buNone/>
              <a:defRPr sz="1500">
                <a:latin typeface="Montserrat SemiBold"/>
                <a:ea typeface="Montserrat SemiBold"/>
                <a:cs typeface="Montserrat SemiBold"/>
                <a:sym typeface="Montserrat SemiBold"/>
              </a:defRPr>
            </a:lvl6pPr>
            <a:lvl7pPr lvl="6">
              <a:buNone/>
              <a:defRPr sz="1500">
                <a:latin typeface="Montserrat SemiBold"/>
                <a:ea typeface="Montserrat SemiBold"/>
                <a:cs typeface="Montserrat SemiBold"/>
                <a:sym typeface="Montserrat SemiBold"/>
              </a:defRPr>
            </a:lvl7pPr>
            <a:lvl8pPr lvl="7">
              <a:buNone/>
              <a:defRPr sz="1500">
                <a:latin typeface="Montserrat SemiBold"/>
                <a:ea typeface="Montserrat SemiBold"/>
                <a:cs typeface="Montserrat SemiBold"/>
                <a:sym typeface="Montserrat SemiBold"/>
              </a:defRPr>
            </a:lvl8pPr>
            <a:lvl9pPr lvl="8">
              <a:buNone/>
              <a:defRPr sz="1500">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pt-BR"/>
              <a:t>‹#›</a:t>
            </a:fld>
            <a:endParaRPr/>
          </a:p>
        </p:txBody>
      </p:sp>
      <p:cxnSp>
        <p:nvCxnSpPr>
          <p:cNvPr id="40" name="Google Shape;40;p5"/>
          <p:cNvCxnSpPr/>
          <p:nvPr/>
        </p:nvCxnSpPr>
        <p:spPr>
          <a:xfrm>
            <a:off x="546950" y="862275"/>
            <a:ext cx="3944400" cy="31800"/>
          </a:xfrm>
          <a:prstGeom prst="straightConnector1">
            <a:avLst/>
          </a:prstGeom>
          <a:noFill/>
          <a:ln cap="flat" cmpd="sng" w="28575">
            <a:solidFill>
              <a:schemeClr val="dk2"/>
            </a:solidFill>
            <a:prstDash val="solid"/>
            <a:round/>
            <a:headEnd len="med" w="med" type="none"/>
            <a:tailEnd len="med" w="med" type="none"/>
          </a:ln>
        </p:spPr>
      </p:cxnSp>
      <p:pic>
        <p:nvPicPr>
          <p:cNvPr id="41" name="Google Shape;41;p5"/>
          <p:cNvPicPr preferRelativeResize="0"/>
          <p:nvPr/>
        </p:nvPicPr>
        <p:blipFill rotWithShape="1">
          <a:blip r:embed="rId3">
            <a:alphaModFix/>
          </a:blip>
          <a:srcRect b="23692" l="43788" r="0" t="23692"/>
          <a:stretch/>
        </p:blipFill>
        <p:spPr>
          <a:xfrm>
            <a:off x="7429000" y="665375"/>
            <a:ext cx="879525" cy="207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1">
  <p:cSld name="TITLE_AND_BODY_1">
    <p:bg>
      <p:bgPr>
        <a:solidFill>
          <a:srgbClr val="F1F1F1"/>
        </a:solidFill>
      </p:bgPr>
    </p:bg>
    <p:spTree>
      <p:nvGrpSpPr>
        <p:cNvPr id="42"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9855099">
            <a:off x="8168793" y="4004397"/>
            <a:ext cx="1518118" cy="1711252"/>
          </a:xfrm>
          <a:prstGeom prst="rect">
            <a:avLst/>
          </a:prstGeom>
          <a:noFill/>
          <a:ln>
            <a:noFill/>
          </a:ln>
        </p:spPr>
      </p:pic>
      <p:sp>
        <p:nvSpPr>
          <p:cNvPr id="44" name="Google Shape;44;p6"/>
          <p:cNvSpPr txBox="1"/>
          <p:nvPr>
            <p:ph type="title"/>
          </p:nvPr>
        </p:nvSpPr>
        <p:spPr>
          <a:xfrm>
            <a:off x="416875" y="28957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2800"/>
              <a:buFont typeface="Montserrat SemiBold"/>
              <a:buNone/>
              <a:defRPr>
                <a:solidFill>
                  <a:srgbClr val="000000"/>
                </a:solidFill>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Font typeface="Montserrat SemiBold"/>
              <a:buChar char="●"/>
              <a:defRPr>
                <a:solidFill>
                  <a:srgbClr val="000000"/>
                </a:solidFill>
                <a:latin typeface="Montserrat SemiBold"/>
                <a:ea typeface="Montserrat SemiBold"/>
                <a:cs typeface="Montserrat SemiBold"/>
                <a:sym typeface="Montserrat SemiBold"/>
              </a:defRPr>
            </a:lvl1pPr>
            <a:lvl2pPr indent="-317500" lvl="1" marL="9144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2pPr>
            <a:lvl3pPr indent="-317500" lvl="2" marL="1371600" rtl="0">
              <a:spcBef>
                <a:spcPts val="0"/>
              </a:spcBef>
              <a:spcAft>
                <a:spcPts val="0"/>
              </a:spcAft>
              <a:buClr>
                <a:schemeClr val="accent1"/>
              </a:buClr>
              <a:buSzPts val="1400"/>
              <a:buFont typeface="Nunito Sans"/>
              <a:buChar char="■"/>
              <a:defRPr>
                <a:solidFill>
                  <a:srgbClr val="000000"/>
                </a:solidFill>
                <a:latin typeface="Nunito Sans"/>
                <a:ea typeface="Nunito Sans"/>
                <a:cs typeface="Nunito Sans"/>
                <a:sym typeface="Nunito Sans"/>
              </a:defRPr>
            </a:lvl3pPr>
            <a:lvl4pPr indent="-317500" lvl="3" marL="18288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4pPr>
            <a:lvl5pPr indent="-317500" lvl="4" marL="22860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5pPr>
            <a:lvl6pPr indent="-317500" lvl="5" marL="27432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6pPr>
            <a:lvl7pPr indent="-317500" lvl="6" marL="32004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7pPr>
            <a:lvl8pPr indent="-317500" lvl="7" marL="36576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8pPr>
            <a:lvl9pPr indent="-317500" lvl="8" marL="4114800" rtl="0">
              <a:spcBef>
                <a:spcPts val="0"/>
              </a:spcBef>
              <a:spcAft>
                <a:spcPts val="0"/>
              </a:spcAft>
              <a:buClr>
                <a:srgbClr val="000000"/>
              </a:buClr>
              <a:buSzPts val="1400"/>
              <a:buFont typeface="Nunito Sans"/>
              <a:buChar char="■"/>
              <a:defRPr>
                <a:solidFill>
                  <a:srgbClr val="000000"/>
                </a:solidFill>
                <a:latin typeface="Nunito Sans"/>
                <a:ea typeface="Nunito Sans"/>
                <a:cs typeface="Nunito Sans"/>
                <a:sym typeface="Nunito Sans"/>
              </a:defRPr>
            </a:lvl9pPr>
          </a:lstStyle>
          <a:p/>
        </p:txBody>
      </p:sp>
      <p:sp>
        <p:nvSpPr>
          <p:cNvPr id="46" name="Google Shape;4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sz="1500">
                <a:solidFill>
                  <a:srgbClr val="000000"/>
                </a:solidFill>
                <a:latin typeface="Montserrat SemiBold"/>
                <a:ea typeface="Montserrat SemiBold"/>
                <a:cs typeface="Montserrat SemiBold"/>
                <a:sym typeface="Montserrat SemiBold"/>
              </a:defRPr>
            </a:lvl1pPr>
            <a:lvl2pPr lvl="1" rtl="0">
              <a:buNone/>
              <a:defRPr sz="1500">
                <a:solidFill>
                  <a:srgbClr val="000000"/>
                </a:solidFill>
                <a:latin typeface="Montserrat SemiBold"/>
                <a:ea typeface="Montserrat SemiBold"/>
                <a:cs typeface="Montserrat SemiBold"/>
                <a:sym typeface="Montserrat SemiBold"/>
              </a:defRPr>
            </a:lvl2pPr>
            <a:lvl3pPr lvl="2" rtl="0">
              <a:buNone/>
              <a:defRPr sz="1500">
                <a:solidFill>
                  <a:srgbClr val="000000"/>
                </a:solidFill>
                <a:latin typeface="Montserrat SemiBold"/>
                <a:ea typeface="Montserrat SemiBold"/>
                <a:cs typeface="Montserrat SemiBold"/>
                <a:sym typeface="Montserrat SemiBold"/>
              </a:defRPr>
            </a:lvl3pPr>
            <a:lvl4pPr lvl="3" rtl="0">
              <a:buNone/>
              <a:defRPr sz="1500">
                <a:solidFill>
                  <a:srgbClr val="000000"/>
                </a:solidFill>
                <a:latin typeface="Montserrat SemiBold"/>
                <a:ea typeface="Montserrat SemiBold"/>
                <a:cs typeface="Montserrat SemiBold"/>
                <a:sym typeface="Montserrat SemiBold"/>
              </a:defRPr>
            </a:lvl4pPr>
            <a:lvl5pPr lvl="4" rtl="0">
              <a:buNone/>
              <a:defRPr sz="1500">
                <a:solidFill>
                  <a:srgbClr val="000000"/>
                </a:solidFill>
                <a:latin typeface="Montserrat SemiBold"/>
                <a:ea typeface="Montserrat SemiBold"/>
                <a:cs typeface="Montserrat SemiBold"/>
                <a:sym typeface="Montserrat SemiBold"/>
              </a:defRPr>
            </a:lvl5pPr>
            <a:lvl6pPr lvl="5" rtl="0">
              <a:buNone/>
              <a:defRPr sz="1500">
                <a:solidFill>
                  <a:srgbClr val="000000"/>
                </a:solidFill>
                <a:latin typeface="Montserrat SemiBold"/>
                <a:ea typeface="Montserrat SemiBold"/>
                <a:cs typeface="Montserrat SemiBold"/>
                <a:sym typeface="Montserrat SemiBold"/>
              </a:defRPr>
            </a:lvl6pPr>
            <a:lvl7pPr lvl="6" rtl="0">
              <a:buNone/>
              <a:defRPr sz="1500">
                <a:solidFill>
                  <a:srgbClr val="000000"/>
                </a:solidFill>
                <a:latin typeface="Montserrat SemiBold"/>
                <a:ea typeface="Montserrat SemiBold"/>
                <a:cs typeface="Montserrat SemiBold"/>
                <a:sym typeface="Montserrat SemiBold"/>
              </a:defRPr>
            </a:lvl7pPr>
            <a:lvl8pPr lvl="7" rtl="0">
              <a:buNone/>
              <a:defRPr sz="1500">
                <a:solidFill>
                  <a:srgbClr val="000000"/>
                </a:solidFill>
                <a:latin typeface="Montserrat SemiBold"/>
                <a:ea typeface="Montserrat SemiBold"/>
                <a:cs typeface="Montserrat SemiBold"/>
                <a:sym typeface="Montserrat SemiBold"/>
              </a:defRPr>
            </a:lvl8pPr>
            <a:lvl9pPr lvl="8" rtl="0">
              <a:buNone/>
              <a:defRPr sz="1500">
                <a:solidFill>
                  <a:srgbClr val="000000"/>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pt-BR"/>
              <a:t>‹#›</a:t>
            </a:fld>
            <a:endParaRPr/>
          </a:p>
        </p:txBody>
      </p:sp>
      <p:cxnSp>
        <p:nvCxnSpPr>
          <p:cNvPr id="47" name="Google Shape;47;p6"/>
          <p:cNvCxnSpPr/>
          <p:nvPr/>
        </p:nvCxnSpPr>
        <p:spPr>
          <a:xfrm>
            <a:off x="546950" y="862275"/>
            <a:ext cx="3944400" cy="31800"/>
          </a:xfrm>
          <a:prstGeom prst="straightConnector1">
            <a:avLst/>
          </a:prstGeom>
          <a:noFill/>
          <a:ln cap="flat" cmpd="sng" w="28575">
            <a:solidFill>
              <a:srgbClr val="000000"/>
            </a:solidFill>
            <a:prstDash val="solid"/>
            <a:round/>
            <a:headEnd len="med" w="med" type="none"/>
            <a:tailEnd len="med" w="med" type="none"/>
          </a:ln>
        </p:spPr>
      </p:cxnSp>
      <p:pic>
        <p:nvPicPr>
          <p:cNvPr id="48" name="Google Shape;48;p6"/>
          <p:cNvPicPr preferRelativeResize="0"/>
          <p:nvPr/>
        </p:nvPicPr>
        <p:blipFill rotWithShape="1">
          <a:blip r:embed="rId3">
            <a:alphaModFix/>
          </a:blip>
          <a:srcRect b="23692" l="43788" r="0" t="23692"/>
          <a:stretch/>
        </p:blipFill>
        <p:spPr>
          <a:xfrm>
            <a:off x="7413000" y="665375"/>
            <a:ext cx="879525" cy="207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 name="Google Shape;52;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 name="Google Shape;59;p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 name="Google Shape;6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3" name="Google Shape;6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www.youtube.com/watch?v=L_4BPjLBF4E" TargetMode="Externa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ken-hoffman.medium.com/decision-tree-hyperparameters-explained-49158ee1268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ken-hoffman.medium.com/decision-tree-hyperparameters-explained-49158ee1268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ken-hoffman.medium.com/decision-tree-hyperparameters-explained-49158ee1268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ctrTitle"/>
          </p:nvPr>
        </p:nvSpPr>
        <p:spPr>
          <a:xfrm>
            <a:off x="469400" y="894075"/>
            <a:ext cx="6969300" cy="20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Machine Learning</a:t>
            </a:r>
            <a:endParaRPr/>
          </a:p>
          <a:p>
            <a:pPr indent="0" lvl="0" marL="0" rtl="0" algn="l">
              <a:spcBef>
                <a:spcPts val="0"/>
              </a:spcBef>
              <a:spcAft>
                <a:spcPts val="0"/>
              </a:spcAft>
              <a:buNone/>
            </a:pPr>
            <a:r>
              <a:rPr b="0" lang="pt-BR">
                <a:latin typeface="Nunito Sans"/>
                <a:ea typeface="Nunito Sans"/>
                <a:cs typeface="Nunito Sans"/>
                <a:sym typeface="Nunito Sans"/>
              </a:rPr>
              <a:t>Trainee 2024.1</a:t>
            </a:r>
            <a:endParaRPr b="0">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p:nvPr/>
        </p:nvSpPr>
        <p:spPr>
          <a:xfrm>
            <a:off x="342175" y="1929675"/>
            <a:ext cx="5066100" cy="270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5673325" y="1949400"/>
            <a:ext cx="3112500" cy="2281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pic>
        <p:nvPicPr>
          <p:cNvPr id="167" name="Google Shape;167;p25"/>
          <p:cNvPicPr preferRelativeResize="0"/>
          <p:nvPr/>
        </p:nvPicPr>
        <p:blipFill>
          <a:blip r:embed="rId3">
            <a:alphaModFix/>
          </a:blip>
          <a:stretch>
            <a:fillRect/>
          </a:stretch>
        </p:blipFill>
        <p:spPr>
          <a:xfrm>
            <a:off x="582563" y="2125205"/>
            <a:ext cx="1364400" cy="831300"/>
          </a:xfrm>
          <a:prstGeom prst="roundRect">
            <a:avLst>
              <a:gd fmla="val 16667" name="adj"/>
            </a:avLst>
          </a:prstGeom>
          <a:noFill/>
          <a:ln>
            <a:noFill/>
          </a:ln>
        </p:spPr>
      </p:pic>
      <p:pic>
        <p:nvPicPr>
          <p:cNvPr id="168" name="Google Shape;168;p25"/>
          <p:cNvPicPr preferRelativeResize="0"/>
          <p:nvPr/>
        </p:nvPicPr>
        <p:blipFill rotWithShape="1">
          <a:blip r:embed="rId4">
            <a:alphaModFix/>
          </a:blip>
          <a:srcRect b="5356" l="0" r="0" t="0"/>
          <a:stretch/>
        </p:blipFill>
        <p:spPr>
          <a:xfrm>
            <a:off x="582563" y="3367915"/>
            <a:ext cx="1364400" cy="786600"/>
          </a:xfrm>
          <a:prstGeom prst="roundRect">
            <a:avLst>
              <a:gd fmla="val 16667" name="adj"/>
            </a:avLst>
          </a:prstGeom>
          <a:noFill/>
          <a:ln>
            <a:noFill/>
          </a:ln>
        </p:spPr>
      </p:pic>
      <p:pic>
        <p:nvPicPr>
          <p:cNvPr id="169" name="Google Shape;169;p25"/>
          <p:cNvPicPr preferRelativeResize="0"/>
          <p:nvPr/>
        </p:nvPicPr>
        <p:blipFill>
          <a:blip r:embed="rId5">
            <a:alphaModFix/>
          </a:blip>
          <a:stretch>
            <a:fillRect/>
          </a:stretch>
        </p:blipFill>
        <p:spPr>
          <a:xfrm>
            <a:off x="3711094" y="2124125"/>
            <a:ext cx="1474200" cy="833400"/>
          </a:xfrm>
          <a:prstGeom prst="roundRect">
            <a:avLst>
              <a:gd fmla="val 16667" name="adj"/>
            </a:avLst>
          </a:prstGeom>
          <a:noFill/>
          <a:ln>
            <a:noFill/>
          </a:ln>
        </p:spPr>
      </p:pic>
      <p:pic>
        <p:nvPicPr>
          <p:cNvPr id="170" name="Google Shape;170;p25"/>
          <p:cNvPicPr preferRelativeResize="0"/>
          <p:nvPr/>
        </p:nvPicPr>
        <p:blipFill rotWithShape="1">
          <a:blip r:embed="rId6">
            <a:alphaModFix/>
          </a:blip>
          <a:srcRect b="11642" l="0" r="0" t="9642"/>
          <a:stretch/>
        </p:blipFill>
        <p:spPr>
          <a:xfrm>
            <a:off x="2146828" y="2124125"/>
            <a:ext cx="1364400" cy="833400"/>
          </a:xfrm>
          <a:prstGeom prst="roundRect">
            <a:avLst>
              <a:gd fmla="val 16667" name="adj"/>
            </a:avLst>
          </a:prstGeom>
          <a:noFill/>
          <a:ln>
            <a:noFill/>
          </a:ln>
        </p:spPr>
      </p:pic>
      <p:pic>
        <p:nvPicPr>
          <p:cNvPr id="171" name="Google Shape;171;p25"/>
          <p:cNvPicPr preferRelativeResize="0"/>
          <p:nvPr/>
        </p:nvPicPr>
        <p:blipFill rotWithShape="1">
          <a:blip r:embed="rId7">
            <a:alphaModFix/>
          </a:blip>
          <a:srcRect b="0" l="0" r="0" t="20146"/>
          <a:stretch/>
        </p:blipFill>
        <p:spPr>
          <a:xfrm>
            <a:off x="2146828" y="3367910"/>
            <a:ext cx="1364400" cy="786600"/>
          </a:xfrm>
          <a:prstGeom prst="roundRect">
            <a:avLst>
              <a:gd fmla="val 16667" name="adj"/>
            </a:avLst>
          </a:prstGeom>
          <a:noFill/>
          <a:ln>
            <a:noFill/>
          </a:ln>
        </p:spPr>
      </p:pic>
      <p:pic>
        <p:nvPicPr>
          <p:cNvPr id="172" name="Google Shape;172;p25"/>
          <p:cNvPicPr preferRelativeResize="0"/>
          <p:nvPr/>
        </p:nvPicPr>
        <p:blipFill rotWithShape="1">
          <a:blip r:embed="rId8">
            <a:alphaModFix/>
          </a:blip>
          <a:srcRect b="18203" l="0" r="0" t="8039"/>
          <a:stretch/>
        </p:blipFill>
        <p:spPr>
          <a:xfrm>
            <a:off x="3711094" y="3367915"/>
            <a:ext cx="1474200" cy="786600"/>
          </a:xfrm>
          <a:prstGeom prst="roundRect">
            <a:avLst>
              <a:gd fmla="val 16667" name="adj"/>
            </a:avLst>
          </a:prstGeom>
          <a:noFill/>
          <a:ln>
            <a:noFill/>
          </a:ln>
        </p:spPr>
      </p:pic>
      <p:sp>
        <p:nvSpPr>
          <p:cNvPr id="173" name="Google Shape;173;p25"/>
          <p:cNvSpPr txBox="1"/>
          <p:nvPr/>
        </p:nvSpPr>
        <p:spPr>
          <a:xfrm>
            <a:off x="473725"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4" name="Google Shape;174;p25"/>
          <p:cNvSpPr txBox="1"/>
          <p:nvPr/>
        </p:nvSpPr>
        <p:spPr>
          <a:xfrm>
            <a:off x="473725"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5" name="Google Shape;175;p25"/>
          <p:cNvSpPr txBox="1"/>
          <p:nvPr/>
        </p:nvSpPr>
        <p:spPr>
          <a:xfrm>
            <a:off x="2092413"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Fusca</a:t>
            </a:r>
            <a:endParaRPr>
              <a:solidFill>
                <a:schemeClr val="dk1"/>
              </a:solidFill>
              <a:latin typeface="Nunito Sans"/>
              <a:ea typeface="Nunito Sans"/>
              <a:cs typeface="Nunito Sans"/>
              <a:sym typeface="Nunito Sans"/>
            </a:endParaRPr>
          </a:p>
        </p:txBody>
      </p:sp>
      <p:sp>
        <p:nvSpPr>
          <p:cNvPr id="176" name="Google Shape;176;p25"/>
          <p:cNvSpPr txBox="1"/>
          <p:nvPr/>
        </p:nvSpPr>
        <p:spPr>
          <a:xfrm>
            <a:off x="2092413"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Fiat Uno</a:t>
            </a:r>
            <a:endParaRPr>
              <a:solidFill>
                <a:schemeClr val="dk1"/>
              </a:solidFill>
              <a:latin typeface="Nunito Sans"/>
              <a:ea typeface="Nunito Sans"/>
              <a:cs typeface="Nunito Sans"/>
              <a:sym typeface="Nunito Sans"/>
            </a:endParaRPr>
          </a:p>
        </p:txBody>
      </p:sp>
      <p:sp>
        <p:nvSpPr>
          <p:cNvPr id="177" name="Google Shape;177;p25"/>
          <p:cNvSpPr txBox="1"/>
          <p:nvPr/>
        </p:nvSpPr>
        <p:spPr>
          <a:xfrm>
            <a:off x="3711125"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Fiat Mobi</a:t>
            </a:r>
            <a:endParaRPr>
              <a:solidFill>
                <a:schemeClr val="dk1"/>
              </a:solidFill>
              <a:latin typeface="Nunito Sans"/>
              <a:ea typeface="Nunito Sans"/>
              <a:cs typeface="Nunito Sans"/>
              <a:sym typeface="Nunito Sans"/>
            </a:endParaRPr>
          </a:p>
        </p:txBody>
      </p:sp>
      <p:sp>
        <p:nvSpPr>
          <p:cNvPr id="178" name="Google Shape;178;p25"/>
          <p:cNvSpPr txBox="1"/>
          <p:nvPr/>
        </p:nvSpPr>
        <p:spPr>
          <a:xfrm>
            <a:off x="3782425"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Lexus LFA</a:t>
            </a:r>
            <a:endParaRPr>
              <a:solidFill>
                <a:schemeClr val="dk1"/>
              </a:solidFill>
              <a:latin typeface="Nunito Sans"/>
              <a:ea typeface="Nunito Sans"/>
              <a:cs typeface="Nunito Sans"/>
              <a:sym typeface="Nunito Sans"/>
            </a:endParaRPr>
          </a:p>
        </p:txBody>
      </p:sp>
      <p:sp>
        <p:nvSpPr>
          <p:cNvPr id="179" name="Google Shape;179;p25"/>
          <p:cNvSpPr txBox="1"/>
          <p:nvPr/>
        </p:nvSpPr>
        <p:spPr>
          <a:xfrm>
            <a:off x="2293675" y="158145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pic>
        <p:nvPicPr>
          <p:cNvPr id="180" name="Google Shape;180;p25"/>
          <p:cNvPicPr preferRelativeResize="0"/>
          <p:nvPr/>
        </p:nvPicPr>
        <p:blipFill>
          <a:blip r:embed="rId9">
            <a:alphaModFix/>
          </a:blip>
          <a:stretch>
            <a:fillRect/>
          </a:stretch>
        </p:blipFill>
        <p:spPr>
          <a:xfrm>
            <a:off x="6281050" y="2545274"/>
            <a:ext cx="1474200" cy="976200"/>
          </a:xfrm>
          <a:prstGeom prst="roundRect">
            <a:avLst>
              <a:gd fmla="val 16667" name="adj"/>
            </a:avLst>
          </a:prstGeom>
          <a:noFill/>
          <a:ln>
            <a:noFill/>
          </a:ln>
        </p:spPr>
      </p:pic>
      <p:sp>
        <p:nvSpPr>
          <p:cNvPr id="181" name="Google Shape;181;p25"/>
          <p:cNvSpPr txBox="1"/>
          <p:nvPr/>
        </p:nvSpPr>
        <p:spPr>
          <a:xfrm>
            <a:off x="7755250" y="2386875"/>
            <a:ext cx="515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7200">
                <a:solidFill>
                  <a:schemeClr val="dk1"/>
                </a:solidFill>
              </a:rPr>
              <a:t>?</a:t>
            </a:r>
            <a:endParaRPr b="1" sz="7200">
              <a:solidFill>
                <a:schemeClr val="dk1"/>
              </a:solidFill>
            </a:endParaRPr>
          </a:p>
        </p:txBody>
      </p:sp>
      <p:sp>
        <p:nvSpPr>
          <p:cNvPr id="182" name="Google Shape;182;p25"/>
          <p:cNvSpPr txBox="1"/>
          <p:nvPr/>
        </p:nvSpPr>
        <p:spPr>
          <a:xfrm>
            <a:off x="5860825" y="3561100"/>
            <a:ext cx="292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Prediction</a:t>
            </a:r>
            <a:r>
              <a:rPr lang="pt-BR">
                <a:solidFill>
                  <a:schemeClr val="dk1"/>
                </a:solidFill>
                <a:latin typeface="Nunito Sans"/>
                <a:ea typeface="Nunito Sans"/>
                <a:cs typeface="Nunito Sans"/>
                <a:sym typeface="Nunito Sans"/>
              </a:rPr>
              <a:t>: Lexus LFA</a:t>
            </a:r>
            <a:endParaRPr>
              <a:solidFill>
                <a:schemeClr val="dk1"/>
              </a:solidFill>
              <a:latin typeface="Nunito Sans"/>
              <a:ea typeface="Nunito Sans"/>
              <a:cs typeface="Nunito Sans"/>
              <a:sym typeface="Nunito Sans"/>
            </a:endParaRPr>
          </a:p>
        </p:txBody>
      </p:sp>
      <p:sp>
        <p:nvSpPr>
          <p:cNvPr id="183" name="Google Shape;183;p25"/>
          <p:cNvSpPr txBox="1"/>
          <p:nvPr/>
        </p:nvSpPr>
        <p:spPr>
          <a:xfrm>
            <a:off x="6694225" y="158145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accent1"/>
                </a:solidFill>
              </a:rPr>
              <a:t>OUTPUT</a:t>
            </a:r>
            <a:endParaRPr b="1">
              <a:solidFill>
                <a:schemeClr val="accent1"/>
              </a:solidFill>
              <a:latin typeface="Nunito Sans"/>
              <a:ea typeface="Nunito Sans"/>
              <a:cs typeface="Nunito Sans"/>
              <a:sym typeface="Nunito Sans"/>
            </a:endParaRPr>
          </a:p>
        </p:txBody>
      </p:sp>
      <p:sp>
        <p:nvSpPr>
          <p:cNvPr id="184" name="Google Shape;184;p25"/>
          <p:cNvSpPr txBox="1"/>
          <p:nvPr>
            <p:ph idx="1" type="body"/>
          </p:nvPr>
        </p:nvSpPr>
        <p:spPr>
          <a:xfrm>
            <a:off x="311700" y="1076275"/>
            <a:ext cx="8520600" cy="4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a:latin typeface="Nunito Sans"/>
                <a:ea typeface="Nunito Sans"/>
                <a:cs typeface="Nunito Sans"/>
                <a:sym typeface="Nunito Sans"/>
              </a:rPr>
              <a:t>Aprendizagem Supervisionada:</a:t>
            </a:r>
            <a:endParaRPr b="1">
              <a:latin typeface="Nunito Sans"/>
              <a:ea typeface="Nunito Sans"/>
              <a:cs typeface="Nunito Sans"/>
              <a:sym typeface="Nunito Sans"/>
            </a:endParaRPr>
          </a:p>
        </p:txBody>
      </p:sp>
      <p:sp>
        <p:nvSpPr>
          <p:cNvPr id="185" name="Google Shape;185;p25"/>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1.2. Tipos de ML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a:off x="342175" y="1929675"/>
            <a:ext cx="5066100" cy="270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5673325" y="1949400"/>
            <a:ext cx="3112500" cy="2440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pic>
        <p:nvPicPr>
          <p:cNvPr id="193" name="Google Shape;193;p26"/>
          <p:cNvPicPr preferRelativeResize="0"/>
          <p:nvPr/>
        </p:nvPicPr>
        <p:blipFill>
          <a:blip r:embed="rId3">
            <a:alphaModFix/>
          </a:blip>
          <a:stretch>
            <a:fillRect/>
          </a:stretch>
        </p:blipFill>
        <p:spPr>
          <a:xfrm>
            <a:off x="582563" y="2125205"/>
            <a:ext cx="1364400" cy="831300"/>
          </a:xfrm>
          <a:prstGeom prst="roundRect">
            <a:avLst>
              <a:gd fmla="val 16667" name="adj"/>
            </a:avLst>
          </a:prstGeom>
          <a:noFill/>
          <a:ln>
            <a:noFill/>
          </a:ln>
        </p:spPr>
      </p:pic>
      <p:pic>
        <p:nvPicPr>
          <p:cNvPr id="194" name="Google Shape;194;p26"/>
          <p:cNvPicPr preferRelativeResize="0"/>
          <p:nvPr/>
        </p:nvPicPr>
        <p:blipFill rotWithShape="1">
          <a:blip r:embed="rId4">
            <a:alphaModFix/>
          </a:blip>
          <a:srcRect b="5356" l="0" r="0" t="0"/>
          <a:stretch/>
        </p:blipFill>
        <p:spPr>
          <a:xfrm>
            <a:off x="582563" y="3367915"/>
            <a:ext cx="1364400" cy="786600"/>
          </a:xfrm>
          <a:prstGeom prst="roundRect">
            <a:avLst>
              <a:gd fmla="val 16667" name="adj"/>
            </a:avLst>
          </a:prstGeom>
          <a:noFill/>
          <a:ln>
            <a:noFill/>
          </a:ln>
        </p:spPr>
      </p:pic>
      <p:pic>
        <p:nvPicPr>
          <p:cNvPr id="195" name="Google Shape;195;p26"/>
          <p:cNvPicPr preferRelativeResize="0"/>
          <p:nvPr/>
        </p:nvPicPr>
        <p:blipFill>
          <a:blip r:embed="rId5">
            <a:alphaModFix/>
          </a:blip>
          <a:stretch>
            <a:fillRect/>
          </a:stretch>
        </p:blipFill>
        <p:spPr>
          <a:xfrm>
            <a:off x="3711094" y="2124125"/>
            <a:ext cx="1474200" cy="833400"/>
          </a:xfrm>
          <a:prstGeom prst="roundRect">
            <a:avLst>
              <a:gd fmla="val 16667" name="adj"/>
            </a:avLst>
          </a:prstGeom>
          <a:noFill/>
          <a:ln>
            <a:noFill/>
          </a:ln>
        </p:spPr>
      </p:pic>
      <p:pic>
        <p:nvPicPr>
          <p:cNvPr id="196" name="Google Shape;196;p26"/>
          <p:cNvPicPr preferRelativeResize="0"/>
          <p:nvPr/>
        </p:nvPicPr>
        <p:blipFill rotWithShape="1">
          <a:blip r:embed="rId6">
            <a:alphaModFix/>
          </a:blip>
          <a:srcRect b="11642" l="0" r="0" t="9642"/>
          <a:stretch/>
        </p:blipFill>
        <p:spPr>
          <a:xfrm>
            <a:off x="2146828" y="2124125"/>
            <a:ext cx="1364400" cy="833400"/>
          </a:xfrm>
          <a:prstGeom prst="roundRect">
            <a:avLst>
              <a:gd fmla="val 16667" name="adj"/>
            </a:avLst>
          </a:prstGeom>
          <a:noFill/>
          <a:ln>
            <a:noFill/>
          </a:ln>
        </p:spPr>
      </p:pic>
      <p:pic>
        <p:nvPicPr>
          <p:cNvPr id="197" name="Google Shape;197;p26"/>
          <p:cNvPicPr preferRelativeResize="0"/>
          <p:nvPr/>
        </p:nvPicPr>
        <p:blipFill rotWithShape="1">
          <a:blip r:embed="rId7">
            <a:alphaModFix/>
          </a:blip>
          <a:srcRect b="0" l="0" r="0" t="20146"/>
          <a:stretch/>
        </p:blipFill>
        <p:spPr>
          <a:xfrm>
            <a:off x="2146828" y="3367910"/>
            <a:ext cx="1364400" cy="786600"/>
          </a:xfrm>
          <a:prstGeom prst="roundRect">
            <a:avLst>
              <a:gd fmla="val 16667" name="adj"/>
            </a:avLst>
          </a:prstGeom>
          <a:noFill/>
          <a:ln>
            <a:noFill/>
          </a:ln>
        </p:spPr>
      </p:pic>
      <p:pic>
        <p:nvPicPr>
          <p:cNvPr id="198" name="Google Shape;198;p26"/>
          <p:cNvPicPr preferRelativeResize="0"/>
          <p:nvPr/>
        </p:nvPicPr>
        <p:blipFill rotWithShape="1">
          <a:blip r:embed="rId8">
            <a:alphaModFix/>
          </a:blip>
          <a:srcRect b="18203" l="0" r="0" t="8039"/>
          <a:stretch/>
        </p:blipFill>
        <p:spPr>
          <a:xfrm>
            <a:off x="3711094" y="3367915"/>
            <a:ext cx="1474200" cy="786600"/>
          </a:xfrm>
          <a:prstGeom prst="roundRect">
            <a:avLst>
              <a:gd fmla="val 16667" name="adj"/>
            </a:avLst>
          </a:prstGeom>
          <a:noFill/>
          <a:ln>
            <a:noFill/>
          </a:ln>
        </p:spPr>
      </p:pic>
      <p:sp>
        <p:nvSpPr>
          <p:cNvPr id="199" name="Google Shape;199;p26"/>
          <p:cNvSpPr txBox="1"/>
          <p:nvPr/>
        </p:nvSpPr>
        <p:spPr>
          <a:xfrm>
            <a:off x="473725"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0" name="Google Shape;200;p26"/>
          <p:cNvSpPr txBox="1"/>
          <p:nvPr/>
        </p:nvSpPr>
        <p:spPr>
          <a:xfrm>
            <a:off x="473725"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1" name="Google Shape;201;p26"/>
          <p:cNvSpPr txBox="1"/>
          <p:nvPr/>
        </p:nvSpPr>
        <p:spPr>
          <a:xfrm>
            <a:off x="2092413"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2092413"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3" name="Google Shape;203;p26"/>
          <p:cNvSpPr txBox="1"/>
          <p:nvPr/>
        </p:nvSpPr>
        <p:spPr>
          <a:xfrm>
            <a:off x="3711125" y="4154500"/>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4" name="Google Shape;204;p26"/>
          <p:cNvSpPr txBox="1"/>
          <p:nvPr/>
        </p:nvSpPr>
        <p:spPr>
          <a:xfrm>
            <a:off x="3782425" y="2906075"/>
            <a:ext cx="140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a:t>
            </a:r>
            <a:endParaRPr>
              <a:solidFill>
                <a:schemeClr val="dk1"/>
              </a:solidFill>
              <a:latin typeface="Nunito Sans"/>
              <a:ea typeface="Nunito Sans"/>
              <a:cs typeface="Nunito Sans"/>
              <a:sym typeface="Nunito Sans"/>
            </a:endParaRPr>
          </a:p>
        </p:txBody>
      </p:sp>
      <p:sp>
        <p:nvSpPr>
          <p:cNvPr id="205" name="Google Shape;205;p26"/>
          <p:cNvSpPr txBox="1"/>
          <p:nvPr/>
        </p:nvSpPr>
        <p:spPr>
          <a:xfrm>
            <a:off x="2293675" y="158145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INPUT</a:t>
            </a:r>
            <a:endParaRPr b="1">
              <a:solidFill>
                <a:schemeClr val="dk1"/>
              </a:solidFill>
              <a:latin typeface="Nunito Sans"/>
              <a:ea typeface="Nunito Sans"/>
              <a:cs typeface="Nunito Sans"/>
              <a:sym typeface="Nunito Sans"/>
            </a:endParaRPr>
          </a:p>
        </p:txBody>
      </p:sp>
      <p:sp>
        <p:nvSpPr>
          <p:cNvPr id="206" name="Google Shape;206;p26"/>
          <p:cNvSpPr txBox="1"/>
          <p:nvPr/>
        </p:nvSpPr>
        <p:spPr>
          <a:xfrm>
            <a:off x="6775125" y="2009575"/>
            <a:ext cx="51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solidFill>
                <a:schemeClr val="dk1"/>
              </a:solidFill>
            </a:endParaRPr>
          </a:p>
        </p:txBody>
      </p:sp>
      <p:sp>
        <p:nvSpPr>
          <p:cNvPr id="207" name="Google Shape;207;p26"/>
          <p:cNvSpPr txBox="1"/>
          <p:nvPr/>
        </p:nvSpPr>
        <p:spPr>
          <a:xfrm>
            <a:off x="5749513" y="232925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Group 1</a:t>
            </a:r>
            <a:endParaRPr>
              <a:solidFill>
                <a:schemeClr val="dk1"/>
              </a:solidFill>
              <a:latin typeface="Nunito Sans"/>
              <a:ea typeface="Nunito Sans"/>
              <a:cs typeface="Nunito Sans"/>
              <a:sym typeface="Nunito Sans"/>
            </a:endParaRPr>
          </a:p>
        </p:txBody>
      </p:sp>
      <p:sp>
        <p:nvSpPr>
          <p:cNvPr id="208" name="Google Shape;208;p26"/>
          <p:cNvSpPr txBox="1"/>
          <p:nvPr/>
        </p:nvSpPr>
        <p:spPr>
          <a:xfrm>
            <a:off x="6694225" y="158145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accent1"/>
                </a:solidFill>
              </a:rPr>
              <a:t>OUTPUT</a:t>
            </a:r>
            <a:endParaRPr b="1">
              <a:solidFill>
                <a:schemeClr val="accent1"/>
              </a:solidFill>
              <a:latin typeface="Nunito Sans"/>
              <a:ea typeface="Nunito Sans"/>
              <a:cs typeface="Nunito Sans"/>
              <a:sym typeface="Nunito Sans"/>
            </a:endParaRPr>
          </a:p>
        </p:txBody>
      </p:sp>
      <p:sp>
        <p:nvSpPr>
          <p:cNvPr id="209" name="Google Shape;209;p26"/>
          <p:cNvSpPr txBox="1"/>
          <p:nvPr>
            <p:ph idx="1" type="body"/>
          </p:nvPr>
        </p:nvSpPr>
        <p:spPr>
          <a:xfrm>
            <a:off x="311700" y="1076275"/>
            <a:ext cx="8520600" cy="4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a:latin typeface="Nunito Sans"/>
                <a:ea typeface="Nunito Sans"/>
                <a:cs typeface="Nunito Sans"/>
                <a:sym typeface="Nunito Sans"/>
              </a:rPr>
              <a:t>Aprendizagem Não-Supervisionada</a:t>
            </a:r>
            <a:endParaRPr b="1">
              <a:latin typeface="Nunito Sans"/>
              <a:ea typeface="Nunito Sans"/>
              <a:cs typeface="Nunito Sans"/>
              <a:sym typeface="Nunito Sans"/>
            </a:endParaRPr>
          </a:p>
        </p:txBody>
      </p:sp>
      <p:pic>
        <p:nvPicPr>
          <p:cNvPr id="210" name="Google Shape;210;p26"/>
          <p:cNvPicPr preferRelativeResize="0"/>
          <p:nvPr/>
        </p:nvPicPr>
        <p:blipFill>
          <a:blip r:embed="rId5">
            <a:alphaModFix/>
          </a:blip>
          <a:stretch>
            <a:fillRect/>
          </a:stretch>
        </p:blipFill>
        <p:spPr>
          <a:xfrm>
            <a:off x="6790860" y="2243000"/>
            <a:ext cx="1013100" cy="572700"/>
          </a:xfrm>
          <a:prstGeom prst="roundRect">
            <a:avLst>
              <a:gd fmla="val 16667" name="adj"/>
            </a:avLst>
          </a:prstGeom>
          <a:noFill/>
          <a:ln>
            <a:noFill/>
          </a:ln>
        </p:spPr>
      </p:pic>
      <p:pic>
        <p:nvPicPr>
          <p:cNvPr id="211" name="Google Shape;211;p26"/>
          <p:cNvPicPr preferRelativeResize="0"/>
          <p:nvPr/>
        </p:nvPicPr>
        <p:blipFill rotWithShape="1">
          <a:blip r:embed="rId6">
            <a:alphaModFix/>
          </a:blip>
          <a:srcRect b="11642" l="0" r="0" t="9642"/>
          <a:stretch/>
        </p:blipFill>
        <p:spPr>
          <a:xfrm>
            <a:off x="7422364" y="2243000"/>
            <a:ext cx="937500" cy="572700"/>
          </a:xfrm>
          <a:prstGeom prst="roundRect">
            <a:avLst>
              <a:gd fmla="val 16667" name="adj"/>
            </a:avLst>
          </a:prstGeom>
          <a:noFill/>
          <a:ln>
            <a:noFill/>
          </a:ln>
        </p:spPr>
      </p:pic>
      <p:sp>
        <p:nvSpPr>
          <p:cNvPr id="212" name="Google Shape;212;p26"/>
          <p:cNvSpPr txBox="1"/>
          <p:nvPr/>
        </p:nvSpPr>
        <p:spPr>
          <a:xfrm>
            <a:off x="5749525" y="2985663"/>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Group 2</a:t>
            </a:r>
            <a:endParaRPr>
              <a:solidFill>
                <a:schemeClr val="dk1"/>
              </a:solidFill>
              <a:latin typeface="Nunito Sans"/>
              <a:ea typeface="Nunito Sans"/>
              <a:cs typeface="Nunito Sans"/>
              <a:sym typeface="Nunito Sans"/>
            </a:endParaRPr>
          </a:p>
        </p:txBody>
      </p:sp>
      <p:pic>
        <p:nvPicPr>
          <p:cNvPr id="213" name="Google Shape;213;p26"/>
          <p:cNvPicPr preferRelativeResize="0"/>
          <p:nvPr/>
        </p:nvPicPr>
        <p:blipFill rotWithShape="1">
          <a:blip r:embed="rId7">
            <a:alphaModFix/>
          </a:blip>
          <a:srcRect b="0" l="0" r="0" t="20146"/>
          <a:stretch/>
        </p:blipFill>
        <p:spPr>
          <a:xfrm>
            <a:off x="6790862" y="2915486"/>
            <a:ext cx="937500" cy="540600"/>
          </a:xfrm>
          <a:prstGeom prst="roundRect">
            <a:avLst>
              <a:gd fmla="val 16667" name="adj"/>
            </a:avLst>
          </a:prstGeom>
          <a:noFill/>
          <a:ln>
            <a:noFill/>
          </a:ln>
        </p:spPr>
      </p:pic>
      <p:pic>
        <p:nvPicPr>
          <p:cNvPr id="214" name="Google Shape;214;p26"/>
          <p:cNvPicPr preferRelativeResize="0"/>
          <p:nvPr/>
        </p:nvPicPr>
        <p:blipFill rotWithShape="1">
          <a:blip r:embed="rId4">
            <a:alphaModFix/>
          </a:blip>
          <a:srcRect b="5356" l="0" r="0" t="0"/>
          <a:stretch/>
        </p:blipFill>
        <p:spPr>
          <a:xfrm>
            <a:off x="7422364" y="2915474"/>
            <a:ext cx="937500" cy="540600"/>
          </a:xfrm>
          <a:prstGeom prst="roundRect">
            <a:avLst>
              <a:gd fmla="val 16667" name="adj"/>
            </a:avLst>
          </a:prstGeom>
          <a:noFill/>
          <a:ln>
            <a:noFill/>
          </a:ln>
        </p:spPr>
      </p:pic>
      <p:sp>
        <p:nvSpPr>
          <p:cNvPr id="215" name="Google Shape;215;p26"/>
          <p:cNvSpPr txBox="1"/>
          <p:nvPr/>
        </p:nvSpPr>
        <p:spPr>
          <a:xfrm>
            <a:off x="5749525" y="3605800"/>
            <a:ext cx="10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Group 3</a:t>
            </a:r>
            <a:endParaRPr>
              <a:solidFill>
                <a:schemeClr val="dk1"/>
              </a:solidFill>
              <a:latin typeface="Nunito Sans"/>
              <a:ea typeface="Nunito Sans"/>
              <a:cs typeface="Nunito Sans"/>
              <a:sym typeface="Nunito Sans"/>
            </a:endParaRPr>
          </a:p>
        </p:txBody>
      </p:sp>
      <p:pic>
        <p:nvPicPr>
          <p:cNvPr id="216" name="Google Shape;216;p26"/>
          <p:cNvPicPr preferRelativeResize="0"/>
          <p:nvPr/>
        </p:nvPicPr>
        <p:blipFill>
          <a:blip r:embed="rId3">
            <a:alphaModFix/>
          </a:blip>
          <a:stretch>
            <a:fillRect/>
          </a:stretch>
        </p:blipFill>
        <p:spPr>
          <a:xfrm>
            <a:off x="6786025" y="3555850"/>
            <a:ext cx="887100" cy="498900"/>
          </a:xfrm>
          <a:prstGeom prst="roundRect">
            <a:avLst>
              <a:gd fmla="val 16667" name="adj"/>
            </a:avLst>
          </a:prstGeom>
          <a:noFill/>
          <a:ln>
            <a:noFill/>
          </a:ln>
        </p:spPr>
      </p:pic>
      <p:pic>
        <p:nvPicPr>
          <p:cNvPr id="217" name="Google Shape;217;p26"/>
          <p:cNvPicPr preferRelativeResize="0"/>
          <p:nvPr/>
        </p:nvPicPr>
        <p:blipFill rotWithShape="1">
          <a:blip r:embed="rId8">
            <a:alphaModFix/>
          </a:blip>
          <a:srcRect b="18203" l="0" r="0" t="8039"/>
          <a:stretch/>
        </p:blipFill>
        <p:spPr>
          <a:xfrm>
            <a:off x="7422373" y="3555842"/>
            <a:ext cx="937500" cy="500100"/>
          </a:xfrm>
          <a:prstGeom prst="roundRect">
            <a:avLst>
              <a:gd fmla="val 16667" name="adj"/>
            </a:avLst>
          </a:prstGeom>
          <a:noFill/>
          <a:ln>
            <a:noFill/>
          </a:ln>
        </p:spPr>
      </p:pic>
      <p:sp>
        <p:nvSpPr>
          <p:cNvPr id="218" name="Google Shape;218;p26"/>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1.2. Tipos de 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sp>
        <p:nvSpPr>
          <p:cNvPr id="224" name="Google Shape;224;p27"/>
          <p:cNvSpPr txBox="1"/>
          <p:nvPr>
            <p:ph idx="1" type="body"/>
          </p:nvPr>
        </p:nvSpPr>
        <p:spPr>
          <a:xfrm>
            <a:off x="311700" y="1076275"/>
            <a:ext cx="8520600" cy="4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a:latin typeface="Nunito Sans"/>
                <a:ea typeface="Nunito Sans"/>
                <a:cs typeface="Nunito Sans"/>
                <a:sym typeface="Nunito Sans"/>
              </a:rPr>
              <a:t>Aprendizagem Por Reforço</a:t>
            </a:r>
            <a:endParaRPr b="1">
              <a:latin typeface="Nunito Sans"/>
              <a:ea typeface="Nunito Sans"/>
              <a:cs typeface="Nunito Sans"/>
              <a:sym typeface="Nunito Sans"/>
            </a:endParaRPr>
          </a:p>
        </p:txBody>
      </p:sp>
      <p:sp>
        <p:nvSpPr>
          <p:cNvPr id="225" name="Google Shape;225;p2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1.2. Tipos de ML</a:t>
            </a:r>
            <a:endParaRPr/>
          </a:p>
        </p:txBody>
      </p:sp>
      <p:pic>
        <p:nvPicPr>
          <p:cNvPr descr="AI Teaches Itself to Walk!&#10;&#10;In this video an AI Warehouse agent named Albert learns how to walk to escape 5 rooms I created. The AI was trained using Deep Reinforcement Learning, a method of Machine Learning which involves rewarding the agent for doing something correctly, and punishing it for doing anything incorrectly. Albert's actions are controlled by a Neural Network that's updated after each attempt in order to try to give Albert more rewards and less punishments over time. Check the pinned comment for more information on how the AI was trained!&#10;&#10;Current Subscribers: 135,027" id="226" name="Google Shape;226;p27" title="AI Learns to Walk (deep reinforcement learning)">
            <a:hlinkClick r:id="rId3"/>
          </p:cNvPr>
          <p:cNvPicPr preferRelativeResize="0"/>
          <p:nvPr/>
        </p:nvPicPr>
        <p:blipFill>
          <a:blip r:embed="rId4">
            <a:alphaModFix/>
          </a:blip>
          <a:stretch>
            <a:fillRect/>
          </a:stretch>
        </p:blipFill>
        <p:spPr>
          <a:xfrm>
            <a:off x="2024513" y="1789175"/>
            <a:ext cx="5036675" cy="2833150"/>
          </a:xfrm>
          <a:prstGeom prst="rect">
            <a:avLst/>
          </a:prstGeom>
          <a:noFill/>
          <a:ln cap="flat" cmpd="sng" w="952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1.3. Aplicações de ML</a:t>
            </a:r>
            <a:endParaRPr/>
          </a:p>
        </p:txBody>
      </p:sp>
      <p:sp>
        <p:nvSpPr>
          <p:cNvPr id="232" name="Google Shape;232;p2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pic>
        <p:nvPicPr>
          <p:cNvPr id="233" name="Google Shape;233;p28"/>
          <p:cNvPicPr preferRelativeResize="0"/>
          <p:nvPr/>
        </p:nvPicPr>
        <p:blipFill>
          <a:blip r:embed="rId3">
            <a:alphaModFix/>
          </a:blip>
          <a:stretch>
            <a:fillRect/>
          </a:stretch>
        </p:blipFill>
        <p:spPr>
          <a:xfrm>
            <a:off x="1732775" y="1606025"/>
            <a:ext cx="1101176" cy="1101176"/>
          </a:xfrm>
          <a:prstGeom prst="rect">
            <a:avLst/>
          </a:prstGeom>
          <a:noFill/>
          <a:ln>
            <a:noFill/>
          </a:ln>
        </p:spPr>
      </p:pic>
      <p:sp>
        <p:nvSpPr>
          <p:cNvPr id="234" name="Google Shape;234;p28"/>
          <p:cNvSpPr txBox="1"/>
          <p:nvPr/>
        </p:nvSpPr>
        <p:spPr>
          <a:xfrm>
            <a:off x="1435573" y="2889600"/>
            <a:ext cx="1695600" cy="130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Chat GPT</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Modelo de rede neural</a:t>
            </a:r>
            <a:endParaRPr>
              <a:solidFill>
                <a:schemeClr val="dk1"/>
              </a:solidFill>
              <a:latin typeface="Nunito Sans"/>
              <a:ea typeface="Nunito Sans"/>
              <a:cs typeface="Nunito Sans"/>
              <a:sym typeface="Nunito Sans"/>
            </a:endParaRPr>
          </a:p>
          <a:p>
            <a:pPr indent="0" lvl="0" marL="0" rtl="0" algn="l">
              <a:spcBef>
                <a:spcPts val="1000"/>
              </a:spcBef>
              <a:spcAft>
                <a:spcPts val="0"/>
              </a:spcAft>
              <a:buNone/>
            </a:pPr>
            <a:r>
              <a:t/>
            </a:r>
            <a:endParaRPr/>
          </a:p>
        </p:txBody>
      </p:sp>
      <p:pic>
        <p:nvPicPr>
          <p:cNvPr id="235" name="Google Shape;235;p28"/>
          <p:cNvPicPr preferRelativeResize="0"/>
          <p:nvPr/>
        </p:nvPicPr>
        <p:blipFill rotWithShape="1">
          <a:blip r:embed="rId4">
            <a:alphaModFix/>
          </a:blip>
          <a:srcRect b="0" l="27377" r="26383" t="0"/>
          <a:stretch/>
        </p:blipFill>
        <p:spPr>
          <a:xfrm>
            <a:off x="4224558" y="1606026"/>
            <a:ext cx="905216" cy="1101174"/>
          </a:xfrm>
          <a:prstGeom prst="rect">
            <a:avLst/>
          </a:prstGeom>
          <a:noFill/>
          <a:ln>
            <a:noFill/>
          </a:ln>
        </p:spPr>
      </p:pic>
      <p:sp>
        <p:nvSpPr>
          <p:cNvPr id="236" name="Google Shape;236;p28"/>
          <p:cNvSpPr txBox="1"/>
          <p:nvPr/>
        </p:nvSpPr>
        <p:spPr>
          <a:xfrm>
            <a:off x="3722266" y="2858100"/>
            <a:ext cx="1909800" cy="151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Carros TESLA</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Imagens processadas por rede neural (RegNet)</a:t>
            </a:r>
            <a:endParaRPr>
              <a:solidFill>
                <a:schemeClr val="dk1"/>
              </a:solidFill>
              <a:latin typeface="Nunito Sans"/>
              <a:ea typeface="Nunito Sans"/>
              <a:cs typeface="Nunito Sans"/>
              <a:sym typeface="Nunito Sans"/>
            </a:endParaRPr>
          </a:p>
          <a:p>
            <a:pPr indent="0" lvl="0" marL="0" rtl="0" algn="l">
              <a:spcBef>
                <a:spcPts val="1000"/>
              </a:spcBef>
              <a:spcAft>
                <a:spcPts val="0"/>
              </a:spcAft>
              <a:buNone/>
            </a:pPr>
            <a:r>
              <a:t/>
            </a:r>
            <a:endParaRPr/>
          </a:p>
        </p:txBody>
      </p:sp>
      <p:pic>
        <p:nvPicPr>
          <p:cNvPr id="237" name="Google Shape;237;p28"/>
          <p:cNvPicPr preferRelativeResize="0"/>
          <p:nvPr/>
        </p:nvPicPr>
        <p:blipFill rotWithShape="1">
          <a:blip r:embed="rId5">
            <a:alphaModFix/>
          </a:blip>
          <a:srcRect b="7327" l="29564" r="30057" t="9870"/>
          <a:stretch/>
        </p:blipFill>
        <p:spPr>
          <a:xfrm>
            <a:off x="6551225" y="1606032"/>
            <a:ext cx="1101300" cy="1182000"/>
          </a:xfrm>
          <a:prstGeom prst="flowChartAlternateProcess">
            <a:avLst/>
          </a:prstGeom>
          <a:noFill/>
          <a:ln>
            <a:noFill/>
          </a:ln>
        </p:spPr>
      </p:pic>
      <p:sp>
        <p:nvSpPr>
          <p:cNvPr id="238" name="Google Shape;238;p28"/>
          <p:cNvSpPr txBox="1"/>
          <p:nvPr/>
        </p:nvSpPr>
        <p:spPr>
          <a:xfrm>
            <a:off x="6146966" y="2898525"/>
            <a:ext cx="1909800" cy="151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Stable Diffusion</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Rede neural para predizer noise (U-Net)</a:t>
            </a:r>
            <a:endParaRPr>
              <a:solidFill>
                <a:schemeClr val="dk1"/>
              </a:solidFill>
              <a:latin typeface="Nunito Sans"/>
              <a:ea typeface="Nunito Sans"/>
              <a:cs typeface="Nunito Sans"/>
              <a:sym typeface="Nunito Sans"/>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196152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2.</a:t>
            </a:r>
            <a:endParaRPr/>
          </a:p>
          <a:p>
            <a:pPr indent="0" lvl="0" marL="0" rtl="0" algn="ctr">
              <a:spcBef>
                <a:spcPts val="0"/>
              </a:spcBef>
              <a:spcAft>
                <a:spcPts val="0"/>
              </a:spcAft>
              <a:buNone/>
            </a:pPr>
            <a:r>
              <a:rPr lang="pt-BR"/>
              <a:t>Aprendizado supervisionado</a:t>
            </a:r>
            <a:endParaRPr/>
          </a:p>
        </p:txBody>
      </p:sp>
      <p:sp>
        <p:nvSpPr>
          <p:cNvPr id="244" name="Google Shape;244;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19757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2.1</a:t>
            </a:r>
            <a:endParaRPr/>
          </a:p>
          <a:p>
            <a:pPr indent="0" lvl="0" marL="0" rtl="0" algn="ctr">
              <a:spcBef>
                <a:spcPts val="0"/>
              </a:spcBef>
              <a:spcAft>
                <a:spcPts val="0"/>
              </a:spcAft>
              <a:buNone/>
            </a:pPr>
            <a:r>
              <a:rPr lang="pt-BR"/>
              <a:t>Métodos de regressão</a:t>
            </a:r>
            <a:endParaRPr/>
          </a:p>
        </p:txBody>
      </p:sp>
      <p:sp>
        <p:nvSpPr>
          <p:cNvPr id="250" name="Google Shape;250;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2.2.1. Regressão</a:t>
            </a:r>
            <a:endParaRPr/>
          </a:p>
        </p:txBody>
      </p:sp>
      <p:sp>
        <p:nvSpPr>
          <p:cNvPr id="256" name="Google Shape;256;p31"/>
          <p:cNvSpPr txBox="1"/>
          <p:nvPr>
            <p:ph idx="1" type="body"/>
          </p:nvPr>
        </p:nvSpPr>
        <p:spPr>
          <a:xfrm>
            <a:off x="311700" y="1084500"/>
            <a:ext cx="8283600" cy="1200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500">
                <a:solidFill>
                  <a:schemeClr val="dk1"/>
                </a:solidFill>
                <a:latin typeface="Nunito Sans"/>
                <a:ea typeface="Nunito Sans"/>
                <a:cs typeface="Nunito Sans"/>
                <a:sym typeface="Nunito Sans"/>
              </a:rPr>
              <a:t>Problemas de classificação: </a:t>
            </a:r>
            <a:r>
              <a:rPr lang="pt-BR" sz="1500">
                <a:latin typeface="Nunito Sans"/>
                <a:ea typeface="Nunito Sans"/>
                <a:cs typeface="Nunito Sans"/>
                <a:sym typeface="Nunito Sans"/>
              </a:rPr>
              <a:t>e</a:t>
            </a:r>
            <a:r>
              <a:rPr lang="pt-BR" sz="1500">
                <a:latin typeface="Nunito Sans"/>
                <a:ea typeface="Nunito Sans"/>
                <a:cs typeface="Nunito Sans"/>
                <a:sym typeface="Nunito Sans"/>
              </a:rPr>
              <a:t>studar a relação entre uma variável de interesse e outras variáveis relevantes</a:t>
            </a:r>
            <a:endParaRPr sz="1500">
              <a:latin typeface="Nunito Sans"/>
              <a:ea typeface="Nunito Sans"/>
              <a:cs typeface="Nunito Sans"/>
              <a:sym typeface="Nunito Sans"/>
            </a:endParaRPr>
          </a:p>
        </p:txBody>
      </p:sp>
      <p:sp>
        <p:nvSpPr>
          <p:cNvPr id="257" name="Google Shape;257;p31"/>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2.1.2 Regressão Linear</a:t>
            </a:r>
            <a:endParaRPr/>
          </a:p>
        </p:txBody>
      </p:sp>
      <p:sp>
        <p:nvSpPr>
          <p:cNvPr id="263" name="Google Shape;263;p32"/>
          <p:cNvSpPr txBox="1"/>
          <p:nvPr>
            <p:ph idx="1" type="body"/>
          </p:nvPr>
        </p:nvSpPr>
        <p:spPr>
          <a:xfrm>
            <a:off x="300675" y="1276025"/>
            <a:ext cx="52935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Regressão Linear</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Hipótese: </a:t>
            </a:r>
            <a:r>
              <a:rPr lang="pt-BR" sz="1500">
                <a:latin typeface="Cambria Math"/>
                <a:ea typeface="Cambria Math"/>
                <a:cs typeface="Cambria Math"/>
                <a:sym typeface="Cambria Math"/>
              </a:rPr>
              <a:t>Y = a + bx + cz + …</a:t>
            </a:r>
            <a:endParaRPr sz="1500">
              <a:latin typeface="Cambria Math"/>
              <a:ea typeface="Cambria Math"/>
              <a:cs typeface="Cambria Math"/>
              <a:sym typeface="Cambria Math"/>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Estimação: </a:t>
            </a:r>
            <a:r>
              <a:rPr lang="pt-BR" sz="1500">
                <a:solidFill>
                  <a:schemeClr val="dk1"/>
                </a:solidFill>
                <a:latin typeface="Nunito Sans"/>
                <a:ea typeface="Nunito Sans"/>
                <a:cs typeface="Nunito Sans"/>
                <a:sym typeface="Nunito Sans"/>
              </a:rPr>
              <a:t>m</a:t>
            </a:r>
            <a:r>
              <a:rPr lang="pt-BR" sz="1500">
                <a:solidFill>
                  <a:schemeClr val="dk1"/>
                </a:solidFill>
                <a:latin typeface="Nunito Sans"/>
                <a:ea typeface="Nunito Sans"/>
                <a:cs typeface="Nunito Sans"/>
                <a:sym typeface="Nunito Sans"/>
              </a:rPr>
              <a:t>inimização (do quadrado do) erro</a:t>
            </a:r>
            <a:endParaRPr sz="1500">
              <a:solidFill>
                <a:schemeClr val="dk1"/>
              </a:solidFill>
              <a:latin typeface="Nunito Sans"/>
              <a:ea typeface="Nunito Sans"/>
              <a:cs typeface="Nunito Sans"/>
              <a:sym typeface="Nunito Sans"/>
            </a:endParaRPr>
          </a:p>
          <a:p>
            <a:pPr indent="-323850" lvl="1" marL="914400" rtl="0" algn="l">
              <a:lnSpc>
                <a:spcPct val="150000"/>
              </a:lnSpc>
              <a:spcBef>
                <a:spcPts val="0"/>
              </a:spcBef>
              <a:spcAft>
                <a:spcPts val="0"/>
              </a:spcAft>
              <a:buSzPts val="1500"/>
              <a:buChar char="○"/>
            </a:pPr>
            <a:r>
              <a:rPr lang="pt-BR" sz="1500">
                <a:solidFill>
                  <a:schemeClr val="dk1"/>
                </a:solidFill>
                <a:latin typeface="Cambria Math"/>
                <a:ea typeface="Cambria Math"/>
                <a:cs typeface="Cambria Math"/>
                <a:sym typeface="Cambria Math"/>
              </a:rPr>
              <a:t>min Σ(y - a - bx)²</a:t>
            </a:r>
            <a:endParaRPr sz="1500">
              <a:solidFill>
                <a:schemeClr val="dk1"/>
              </a:solidFill>
              <a:latin typeface="Cambria Math"/>
              <a:ea typeface="Cambria Math"/>
              <a:cs typeface="Cambria Math"/>
              <a:sym typeface="Cambria Math"/>
            </a:endParaRPr>
          </a:p>
          <a:p>
            <a:pPr indent="-323850" lvl="1" marL="914400" rtl="0" algn="l">
              <a:lnSpc>
                <a:spcPct val="150000"/>
              </a:lnSpc>
              <a:spcBef>
                <a:spcPts val="0"/>
              </a:spcBef>
              <a:spcAft>
                <a:spcPts val="0"/>
              </a:spcAft>
              <a:buSzPts val="1500"/>
              <a:buChar char="○"/>
            </a:pPr>
            <a:r>
              <a:rPr lang="pt-BR" sz="1500">
                <a:solidFill>
                  <a:schemeClr val="dk1"/>
                </a:solidFill>
              </a:rPr>
              <a:t>Porque essa medida específica?</a:t>
            </a:r>
            <a:endParaRPr sz="1500">
              <a:solidFill>
                <a:schemeClr val="dk1"/>
              </a:solidFill>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“Ajustar </a:t>
            </a:r>
            <a:r>
              <a:rPr lang="pt-BR" sz="1500"/>
              <a:t>o modelo (uma</a:t>
            </a:r>
            <a:r>
              <a:rPr lang="pt-BR" sz="1500">
                <a:latin typeface="Nunito Sans"/>
                <a:ea typeface="Nunito Sans"/>
                <a:cs typeface="Nunito Sans"/>
                <a:sym typeface="Nunito Sans"/>
              </a:rPr>
              <a:t> reta)</a:t>
            </a:r>
            <a:r>
              <a:rPr lang="pt-BR" sz="1500"/>
              <a:t> </a:t>
            </a:r>
            <a:r>
              <a:rPr lang="pt-BR" sz="1500">
                <a:latin typeface="Nunito Sans"/>
                <a:ea typeface="Nunito Sans"/>
                <a:cs typeface="Nunito Sans"/>
                <a:sym typeface="Nunito Sans"/>
              </a:rPr>
              <a:t>aos dados”</a:t>
            </a:r>
            <a:endParaRPr sz="1500">
              <a:latin typeface="Nunito Sans Medium"/>
              <a:ea typeface="Nunito Sans Medium"/>
              <a:cs typeface="Nunito Sans Medium"/>
              <a:sym typeface="Nunito Sans Medium"/>
            </a:endParaRPr>
          </a:p>
          <a:p>
            <a:pPr indent="0" lvl="0" marL="0" rtl="0" algn="l">
              <a:lnSpc>
                <a:spcPct val="150000"/>
              </a:lnSpc>
              <a:spcBef>
                <a:spcPts val="1200"/>
              </a:spcBef>
              <a:spcAft>
                <a:spcPts val="0"/>
              </a:spcAft>
              <a:buNone/>
            </a:pPr>
            <a:r>
              <a:rPr lang="pt-BR" sz="1500">
                <a:latin typeface="Nunito Sans Medium"/>
                <a:ea typeface="Nunito Sans Medium"/>
                <a:cs typeface="Nunito Sans Medium"/>
                <a:sym typeface="Nunito Sans Medium"/>
              </a:rPr>
              <a:t>Características gerais:</a:t>
            </a:r>
            <a:endParaRPr sz="1500">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SzPts val="1500"/>
              <a:buFont typeface="Nunito Sans Medium"/>
              <a:buChar char="●"/>
            </a:pPr>
            <a:r>
              <a:rPr lang="pt-BR" sz="1500">
                <a:latin typeface="Nunito Sans Medium"/>
                <a:ea typeface="Nunito Sans Medium"/>
                <a:cs typeface="Nunito Sans Medium"/>
                <a:sym typeface="Nunito Sans Medium"/>
              </a:rPr>
              <a:t>Modelo mais simples, base para outros</a:t>
            </a:r>
            <a:endParaRPr sz="1500">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SzPts val="1500"/>
              <a:buFont typeface="Nunito Sans Medium"/>
              <a:buChar char="●"/>
            </a:pPr>
            <a:r>
              <a:rPr lang="pt-BR" sz="1500">
                <a:latin typeface="Nunito Sans Medium"/>
                <a:ea typeface="Nunito Sans Medium"/>
                <a:cs typeface="Nunito Sans Medium"/>
                <a:sym typeface="Nunito Sans Medium"/>
              </a:rPr>
              <a:t>Exige menos “intervenção”</a:t>
            </a:r>
            <a:endParaRPr sz="1500">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SzPts val="1500"/>
              <a:buFont typeface="Nunito Sans Medium"/>
              <a:buChar char="●"/>
            </a:pPr>
            <a:r>
              <a:rPr lang="pt-BR" sz="1500">
                <a:latin typeface="Nunito Sans Medium"/>
                <a:ea typeface="Nunito Sans Medium"/>
                <a:cs typeface="Nunito Sans Medium"/>
                <a:sym typeface="Nunito Sans Medium"/>
              </a:rPr>
              <a:t>Menos poder em padrões complexos</a:t>
            </a:r>
            <a:endParaRPr sz="1500">
              <a:latin typeface="Nunito Sans Medium"/>
              <a:ea typeface="Nunito Sans Medium"/>
              <a:cs typeface="Nunito Sans Medium"/>
              <a:sym typeface="Nunito Sans Medium"/>
            </a:endParaRPr>
          </a:p>
        </p:txBody>
      </p:sp>
      <p:sp>
        <p:nvSpPr>
          <p:cNvPr id="264" name="Google Shape;264;p3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65" name="Google Shape;265;p32"/>
          <p:cNvPicPr preferRelativeResize="0"/>
          <p:nvPr/>
        </p:nvPicPr>
        <p:blipFill>
          <a:blip r:embed="rId3">
            <a:alphaModFix/>
          </a:blip>
          <a:stretch>
            <a:fillRect/>
          </a:stretch>
        </p:blipFill>
        <p:spPr>
          <a:xfrm>
            <a:off x="5516400" y="1548538"/>
            <a:ext cx="3078899" cy="26463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Medidas e Dummies</a:t>
            </a:r>
            <a:endParaRPr/>
          </a:p>
        </p:txBody>
      </p:sp>
      <p:sp>
        <p:nvSpPr>
          <p:cNvPr id="271" name="Google Shape;271;p33"/>
          <p:cNvSpPr txBox="1"/>
          <p:nvPr>
            <p:ph idx="1" type="body"/>
          </p:nvPr>
        </p:nvSpPr>
        <p:spPr>
          <a:xfrm>
            <a:off x="300675" y="1276025"/>
            <a:ext cx="44268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Medidas de performance:</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R²: Fração da variação de Y, explicada por X</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latin typeface="Cambria Math"/>
                <a:ea typeface="Cambria Math"/>
                <a:cs typeface="Cambria Math"/>
                <a:sym typeface="Cambria Math"/>
              </a:rPr>
              <a:t>R² = Σ(Y’ - E[Y]) / (Y - E[Y])</a:t>
            </a:r>
            <a:endParaRPr sz="1500">
              <a:latin typeface="Cambria Math"/>
              <a:ea typeface="Cambria Math"/>
              <a:cs typeface="Cambria Math"/>
              <a:sym typeface="Cambria Math"/>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R² ajustado: punir modelos com muitas variáveis</a:t>
            </a:r>
            <a:endParaRPr sz="1500">
              <a:latin typeface="Nunito Sans"/>
              <a:ea typeface="Nunito Sans"/>
              <a:cs typeface="Nunito Sans"/>
              <a:sym typeface="Nunito Sans"/>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MSE (</a:t>
            </a:r>
            <a:r>
              <a:rPr lang="pt-BR" sz="1500">
                <a:solidFill>
                  <a:schemeClr val="dk1"/>
                </a:solidFill>
                <a:latin typeface="Cambria Math"/>
                <a:ea typeface="Cambria Math"/>
                <a:cs typeface="Cambria Math"/>
                <a:sym typeface="Cambria Math"/>
              </a:rPr>
              <a:t>k=2)</a:t>
            </a:r>
            <a:r>
              <a:rPr lang="pt-BR" sz="1500">
                <a:latin typeface="Nunito Sans"/>
                <a:ea typeface="Nunito Sans"/>
                <a:cs typeface="Nunito Sans"/>
                <a:sym typeface="Nunito Sans"/>
              </a:rPr>
              <a:t>, MAB </a:t>
            </a:r>
            <a:r>
              <a:rPr lang="pt-BR" sz="1500">
                <a:solidFill>
                  <a:schemeClr val="dk1"/>
                </a:solidFill>
                <a:latin typeface="Nunito Sans"/>
                <a:ea typeface="Nunito Sans"/>
                <a:cs typeface="Nunito Sans"/>
                <a:sym typeface="Nunito Sans"/>
              </a:rPr>
              <a:t>(</a:t>
            </a:r>
            <a:r>
              <a:rPr lang="pt-BR" sz="1500">
                <a:solidFill>
                  <a:schemeClr val="dk1"/>
                </a:solidFill>
                <a:latin typeface="Cambria Math"/>
                <a:ea typeface="Cambria Math"/>
                <a:cs typeface="Cambria Math"/>
                <a:sym typeface="Cambria Math"/>
              </a:rPr>
              <a:t>k=1)</a:t>
            </a:r>
            <a:r>
              <a:rPr lang="pt-BR" sz="1500">
                <a:latin typeface="Nunito Sans"/>
                <a:ea typeface="Nunito Sans"/>
                <a:cs typeface="Nunito Sans"/>
                <a:sym typeface="Nunito Sans"/>
              </a:rPr>
              <a:t>, MQE </a:t>
            </a:r>
            <a:r>
              <a:rPr lang="pt-BR" sz="1500">
                <a:solidFill>
                  <a:schemeClr val="dk1"/>
                </a:solidFill>
                <a:latin typeface="Nunito Sans"/>
                <a:ea typeface="Nunito Sans"/>
                <a:cs typeface="Nunito Sans"/>
                <a:sym typeface="Nunito Sans"/>
              </a:rPr>
              <a:t>(</a:t>
            </a:r>
            <a:r>
              <a:rPr lang="pt-BR" sz="1500">
                <a:solidFill>
                  <a:schemeClr val="dk1"/>
                </a:solidFill>
                <a:latin typeface="Cambria Math"/>
                <a:ea typeface="Cambria Math"/>
                <a:cs typeface="Cambria Math"/>
                <a:sym typeface="Cambria Math"/>
              </a:rPr>
              <a:t>k=4)</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Char char="○"/>
            </a:pPr>
            <a:r>
              <a:rPr lang="pt-BR" sz="1500">
                <a:solidFill>
                  <a:schemeClr val="dk1"/>
                </a:solidFill>
                <a:latin typeface="Cambria Math"/>
                <a:ea typeface="Cambria Math"/>
                <a:cs typeface="Cambria Math"/>
                <a:sym typeface="Cambria Math"/>
              </a:rPr>
              <a:t>Σ (|Y’ - Y|)^k</a:t>
            </a:r>
            <a:endParaRPr sz="1500">
              <a:latin typeface="Nunito Sans"/>
              <a:ea typeface="Nunito Sans"/>
              <a:cs typeface="Nunito Sans"/>
              <a:sym typeface="Nunito Sans"/>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MAPE</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Char char="○"/>
            </a:pPr>
            <a:r>
              <a:rPr lang="pt-BR" sz="1500">
                <a:solidFill>
                  <a:schemeClr val="dk1"/>
                </a:solidFill>
                <a:latin typeface="Cambria Math"/>
                <a:ea typeface="Cambria Math"/>
                <a:cs typeface="Cambria Math"/>
                <a:sym typeface="Cambria Math"/>
              </a:rPr>
              <a:t>Σ (|Y’ - Y|)/Y</a:t>
            </a:r>
            <a:endParaRPr sz="1500">
              <a:latin typeface="Nunito Sans"/>
              <a:ea typeface="Nunito Sans"/>
              <a:cs typeface="Nunito Sans"/>
              <a:sym typeface="Nunito Sans"/>
            </a:endParaRPr>
          </a:p>
        </p:txBody>
      </p:sp>
      <p:sp>
        <p:nvSpPr>
          <p:cNvPr id="272" name="Google Shape;272;p33"/>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273" name="Google Shape;273;p33"/>
          <p:cNvSpPr txBox="1"/>
          <p:nvPr>
            <p:ph idx="1" type="body"/>
          </p:nvPr>
        </p:nvSpPr>
        <p:spPr>
          <a:xfrm>
            <a:off x="4764350" y="1333500"/>
            <a:ext cx="41730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Inclusão de variáveis categóricas:</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Dummies</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t>x = 1 em um caso, 0 caso contrário</a:t>
            </a:r>
            <a:endParaRPr sz="1500"/>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Exemplo – gênero:</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Char char="○"/>
            </a:pPr>
            <a:r>
              <a:rPr lang="pt-BR" sz="1500"/>
              <a:t>x = 1 caso mulher, 0 caso homem</a:t>
            </a:r>
            <a:endParaRPr sz="1500"/>
          </a:p>
          <a:p>
            <a:pPr indent="-323850" lvl="0" marL="457200" rtl="0" algn="l">
              <a:lnSpc>
                <a:spcPct val="150000"/>
              </a:lnSpc>
              <a:spcBef>
                <a:spcPts val="0"/>
              </a:spcBef>
              <a:spcAft>
                <a:spcPts val="0"/>
              </a:spcAft>
              <a:buSzPts val="1500"/>
              <a:buFont typeface="Nunito Sans"/>
              <a:buChar char="●"/>
            </a:pPr>
            <a:r>
              <a:rPr lang="pt-BR" sz="1500">
                <a:solidFill>
                  <a:schemeClr val="dk1"/>
                </a:solidFill>
                <a:latin typeface="Nunito Sans"/>
                <a:ea typeface="Nunito Sans"/>
                <a:cs typeface="Nunito Sans"/>
                <a:sym typeface="Nunito Sans"/>
              </a:rPr>
              <a:t>Exemplo – raça:</a:t>
            </a:r>
            <a:endParaRPr sz="1500">
              <a:solidFill>
                <a:schemeClr val="dk1"/>
              </a:solidFill>
              <a:latin typeface="Nunito Sans"/>
              <a:ea typeface="Nunito Sans"/>
              <a:cs typeface="Nunito Sans"/>
              <a:sym typeface="Nunito Sans"/>
            </a:endParaRPr>
          </a:p>
          <a:p>
            <a:pPr indent="-323850" lvl="1" marL="914400" rtl="0" algn="l">
              <a:lnSpc>
                <a:spcPct val="150000"/>
              </a:lnSpc>
              <a:spcBef>
                <a:spcPts val="0"/>
              </a:spcBef>
              <a:spcAft>
                <a:spcPts val="0"/>
              </a:spcAft>
              <a:buSzPts val="1500"/>
              <a:buChar char="○"/>
            </a:pPr>
            <a:r>
              <a:rPr lang="pt-BR" sz="1500">
                <a:solidFill>
                  <a:schemeClr val="dk1"/>
                </a:solidFill>
              </a:rPr>
              <a:t>x1 = 1 caso branca, 0 caso contrário</a:t>
            </a:r>
            <a:endParaRPr sz="1500">
              <a:solidFill>
                <a:schemeClr val="dk1"/>
              </a:solidFill>
            </a:endParaRPr>
          </a:p>
          <a:p>
            <a:pPr indent="-323850" lvl="1" marL="914400" rtl="0" algn="l">
              <a:lnSpc>
                <a:spcPct val="150000"/>
              </a:lnSpc>
              <a:spcBef>
                <a:spcPts val="0"/>
              </a:spcBef>
              <a:spcAft>
                <a:spcPts val="0"/>
              </a:spcAft>
              <a:buSzPts val="1500"/>
              <a:buChar char="○"/>
            </a:pPr>
            <a:r>
              <a:rPr lang="pt-BR" sz="1500">
                <a:solidFill>
                  <a:schemeClr val="dk1"/>
                </a:solidFill>
              </a:rPr>
              <a:t>x2 = 1 caso negra, 0 caso contrário,</a:t>
            </a:r>
            <a:endParaRPr sz="1500">
              <a:solidFill>
                <a:schemeClr val="dk1"/>
              </a:solidFill>
            </a:endParaRPr>
          </a:p>
          <a:p>
            <a:pPr indent="-323850" lvl="1" marL="914400" rtl="0" algn="l">
              <a:lnSpc>
                <a:spcPct val="150000"/>
              </a:lnSpc>
              <a:spcBef>
                <a:spcPts val="0"/>
              </a:spcBef>
              <a:spcAft>
                <a:spcPts val="0"/>
              </a:spcAft>
              <a:buSzPts val="1500"/>
              <a:buChar char="○"/>
            </a:pPr>
            <a:r>
              <a:rPr lang="pt-BR" sz="1500">
                <a:solidFill>
                  <a:schemeClr val="dk1"/>
                </a:solidFill>
              </a:rPr>
              <a:t>…</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2.1.3 Regressão Não-Linear</a:t>
            </a:r>
            <a:endParaRPr/>
          </a:p>
        </p:txBody>
      </p:sp>
      <p:sp>
        <p:nvSpPr>
          <p:cNvPr id="279" name="Google Shape;279;p34"/>
          <p:cNvSpPr txBox="1"/>
          <p:nvPr>
            <p:ph idx="1" type="body"/>
          </p:nvPr>
        </p:nvSpPr>
        <p:spPr>
          <a:xfrm>
            <a:off x="311700" y="1152475"/>
            <a:ext cx="8445300" cy="39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1500">
                <a:solidFill>
                  <a:schemeClr val="dk1"/>
                </a:solidFill>
                <a:latin typeface="Nunito Sans"/>
                <a:ea typeface="Nunito Sans"/>
                <a:cs typeface="Nunito Sans"/>
                <a:sym typeface="Nunito Sans"/>
              </a:rPr>
              <a:t>Problemas de regressão reais geralmente </a:t>
            </a:r>
            <a:r>
              <a:rPr lang="pt-BR" sz="1500">
                <a:solidFill>
                  <a:schemeClr val="accent1"/>
                </a:solidFill>
                <a:latin typeface="Nunito Sans"/>
                <a:ea typeface="Nunito Sans"/>
                <a:cs typeface="Nunito Sans"/>
                <a:sym typeface="Nunito Sans"/>
              </a:rPr>
              <a:t>não são lineares</a:t>
            </a:r>
            <a:endParaRPr sz="1500">
              <a:solidFill>
                <a:schemeClr val="dk1"/>
              </a:solidFill>
              <a:latin typeface="Nunito Sans Medium"/>
              <a:ea typeface="Nunito Sans Medium"/>
              <a:cs typeface="Nunito Sans Medium"/>
              <a:sym typeface="Nunito Sans Medium"/>
            </a:endParaRPr>
          </a:p>
        </p:txBody>
      </p:sp>
      <p:sp>
        <p:nvSpPr>
          <p:cNvPr id="280" name="Google Shape;280;p3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81" name="Google Shape;281;p34"/>
          <p:cNvPicPr preferRelativeResize="0"/>
          <p:nvPr/>
        </p:nvPicPr>
        <p:blipFill>
          <a:blip r:embed="rId3">
            <a:alphaModFix/>
          </a:blip>
          <a:stretch>
            <a:fillRect/>
          </a:stretch>
        </p:blipFill>
        <p:spPr>
          <a:xfrm>
            <a:off x="5182250" y="2063225"/>
            <a:ext cx="3413050" cy="2259352"/>
          </a:xfrm>
          <a:prstGeom prst="rect">
            <a:avLst/>
          </a:prstGeom>
          <a:noFill/>
          <a:ln>
            <a:noFill/>
          </a:ln>
        </p:spPr>
      </p:pic>
      <p:sp>
        <p:nvSpPr>
          <p:cNvPr id="282" name="Google Shape;282;p34"/>
          <p:cNvSpPr txBox="1"/>
          <p:nvPr/>
        </p:nvSpPr>
        <p:spPr>
          <a:xfrm>
            <a:off x="416875" y="1758425"/>
            <a:ext cx="4155000" cy="272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500">
                <a:solidFill>
                  <a:schemeClr val="dk1"/>
                </a:solidFill>
                <a:latin typeface="Montserrat SemiBold"/>
                <a:ea typeface="Montserrat SemiBold"/>
                <a:cs typeface="Montserrat SemiBold"/>
                <a:sym typeface="Montserrat SemiBold"/>
              </a:rPr>
              <a:t>Regressão linear com não-linearidades</a:t>
            </a:r>
            <a:endParaRPr sz="1500">
              <a:solidFill>
                <a:schemeClr val="dk1"/>
              </a:solidFill>
              <a:latin typeface="Montserrat SemiBold"/>
              <a:ea typeface="Montserrat SemiBold"/>
              <a:cs typeface="Montserrat SemiBold"/>
              <a:sym typeface="Montserrat SemiBold"/>
            </a:endParaRPr>
          </a:p>
          <a:p>
            <a:pPr indent="-323850" lvl="0" marL="457200" rtl="0" algn="l">
              <a:lnSpc>
                <a:spcPct val="150000"/>
              </a:lnSpc>
              <a:spcBef>
                <a:spcPts val="1200"/>
              </a:spcBef>
              <a:spcAft>
                <a:spcPts val="0"/>
              </a:spcAft>
              <a:buClr>
                <a:schemeClr val="accent1"/>
              </a:buClr>
              <a:buSzPts val="1500"/>
              <a:buFont typeface="Nunito Sans"/>
              <a:buChar char="●"/>
            </a:pPr>
            <a:r>
              <a:rPr lang="pt-BR" sz="1500">
                <a:solidFill>
                  <a:schemeClr val="dk1"/>
                </a:solidFill>
                <a:latin typeface="Nunito Sans"/>
                <a:ea typeface="Nunito Sans"/>
                <a:cs typeface="Nunito Sans"/>
                <a:sym typeface="Nunito Sans"/>
              </a:rPr>
              <a:t>Hipótese: </a:t>
            </a:r>
            <a:r>
              <a:rPr lang="pt-BR" sz="1500">
                <a:solidFill>
                  <a:schemeClr val="dk1"/>
                </a:solidFill>
                <a:latin typeface="Cambria Math"/>
                <a:ea typeface="Cambria Math"/>
                <a:cs typeface="Cambria Math"/>
                <a:sym typeface="Cambria Math"/>
              </a:rPr>
              <a:t>Y = a + bx + cx²</a:t>
            </a:r>
            <a:endParaRPr sz="1500">
              <a:solidFill>
                <a:schemeClr val="dk1"/>
              </a:solidFill>
              <a:latin typeface="Cambria Math"/>
              <a:ea typeface="Cambria Math"/>
              <a:cs typeface="Cambria Math"/>
              <a:sym typeface="Cambria Math"/>
            </a:endParaRPr>
          </a:p>
          <a:p>
            <a:pPr indent="-323850" lvl="1" marL="914400" rtl="0" algn="l">
              <a:lnSpc>
                <a:spcPct val="150000"/>
              </a:lnSpc>
              <a:spcBef>
                <a:spcPts val="0"/>
              </a:spcBef>
              <a:spcAft>
                <a:spcPts val="0"/>
              </a:spcAft>
              <a:buClr>
                <a:schemeClr val="accent1"/>
              </a:buClr>
              <a:buSzPts val="1500"/>
              <a:buFont typeface="Nunito Sans Medium"/>
              <a:buChar char="○"/>
            </a:pPr>
            <a:r>
              <a:rPr lang="pt-BR" sz="1500">
                <a:solidFill>
                  <a:schemeClr val="dk1"/>
                </a:solidFill>
                <a:latin typeface="Nunito Sans Medium"/>
                <a:ea typeface="Nunito Sans Medium"/>
                <a:cs typeface="Nunito Sans Medium"/>
                <a:sym typeface="Nunito Sans Medium"/>
              </a:rPr>
              <a:t>Exemplo: salário ~ idade</a:t>
            </a:r>
            <a:endParaRPr sz="1500">
              <a:solidFill>
                <a:schemeClr val="dk1"/>
              </a:solidFill>
              <a:latin typeface="Nunito Sans Medium"/>
              <a:ea typeface="Nunito Sans Medium"/>
              <a:cs typeface="Nunito Sans Medium"/>
              <a:sym typeface="Nunito Sans Medium"/>
            </a:endParaRPr>
          </a:p>
          <a:p>
            <a:pPr indent="0" lvl="0" marL="0" rtl="0" algn="l">
              <a:lnSpc>
                <a:spcPct val="150000"/>
              </a:lnSpc>
              <a:spcBef>
                <a:spcPts val="1200"/>
              </a:spcBef>
              <a:spcAft>
                <a:spcPts val="0"/>
              </a:spcAft>
              <a:buNone/>
            </a:pPr>
            <a:r>
              <a:rPr lang="pt-BR" sz="1500">
                <a:solidFill>
                  <a:schemeClr val="dk1"/>
                </a:solidFill>
                <a:latin typeface="Nunito Sans Medium"/>
                <a:ea typeface="Nunito Sans Medium"/>
                <a:cs typeface="Nunito Sans Medium"/>
                <a:sym typeface="Nunito Sans Medium"/>
              </a:rPr>
              <a:t>Características gerais:</a:t>
            </a:r>
            <a:endParaRPr sz="1500">
              <a:solidFill>
                <a:schemeClr val="dk1"/>
              </a:solidFill>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Clr>
                <a:schemeClr val="accent1"/>
              </a:buClr>
              <a:buSzPts val="1500"/>
              <a:buFont typeface="Nunito Sans Medium"/>
              <a:buChar char="●"/>
            </a:pPr>
            <a:r>
              <a:rPr lang="pt-BR" sz="1500">
                <a:solidFill>
                  <a:schemeClr val="dk1"/>
                </a:solidFill>
                <a:latin typeface="Nunito Sans Medium"/>
                <a:ea typeface="Nunito Sans Medium"/>
                <a:cs typeface="Nunito Sans Medium"/>
                <a:sym typeface="Nunito Sans Medium"/>
              </a:rPr>
              <a:t>Herda a simplicidade, mas captura não linearidades “previsíveis”</a:t>
            </a:r>
            <a:endParaRPr sz="1500">
              <a:solidFill>
                <a:schemeClr val="dk1"/>
              </a:solidFill>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Clr>
                <a:schemeClr val="accent1"/>
              </a:buClr>
              <a:buSzPts val="1500"/>
              <a:buFont typeface="Nunito Sans Medium"/>
              <a:buChar char="●"/>
            </a:pPr>
            <a:r>
              <a:rPr lang="pt-BR" sz="1500">
                <a:solidFill>
                  <a:schemeClr val="dk1"/>
                </a:solidFill>
                <a:latin typeface="Nunito Sans Medium"/>
                <a:ea typeface="Nunito Sans Medium"/>
                <a:cs typeface="Nunito Sans Medium"/>
                <a:sym typeface="Nunito Sans Medium"/>
              </a:rPr>
              <a:t>Mais interferência: “</a:t>
            </a:r>
            <a:r>
              <a:rPr lang="pt-BR" sz="1500">
                <a:solidFill>
                  <a:schemeClr val="dk1"/>
                </a:solidFill>
                <a:latin typeface="Cambria Math"/>
                <a:ea typeface="Cambria Math"/>
                <a:cs typeface="Cambria Math"/>
                <a:sym typeface="Cambria Math"/>
              </a:rPr>
              <a:t>x² </a:t>
            </a:r>
            <a:r>
              <a:rPr lang="pt-BR" sz="1500">
                <a:solidFill>
                  <a:schemeClr val="dk1"/>
                </a:solidFill>
                <a:latin typeface="Nunito Sans Medium"/>
                <a:ea typeface="Nunito Sans Medium"/>
                <a:cs typeface="Nunito Sans Medium"/>
                <a:sym typeface="Nunito Sans Medium"/>
              </a:rPr>
              <a:t>ou log</a:t>
            </a:r>
            <a:r>
              <a:rPr lang="pt-BR" sz="1500">
                <a:solidFill>
                  <a:schemeClr val="dk1"/>
                </a:solidFill>
                <a:latin typeface="Cambria Math"/>
                <a:ea typeface="Cambria Math"/>
                <a:cs typeface="Cambria Math"/>
                <a:sym typeface="Cambria Math"/>
              </a:rPr>
              <a:t> x</a:t>
            </a:r>
            <a:r>
              <a:rPr lang="pt-BR" sz="1500">
                <a:solidFill>
                  <a:schemeClr val="dk1"/>
                </a:solidFill>
                <a:latin typeface="Nunito Sans Medium"/>
                <a:ea typeface="Nunito Sans Medium"/>
                <a:cs typeface="Nunito Sans Medium"/>
                <a:sym typeface="Nunito Sans Medium"/>
              </a:rPr>
              <a:t>?</a:t>
            </a:r>
            <a:r>
              <a:rPr lang="pt-BR" sz="1500">
                <a:solidFill>
                  <a:schemeClr val="dk1"/>
                </a:solidFill>
                <a:latin typeface="Nunito Sans Medium"/>
                <a:ea typeface="Nunito Sans Medium"/>
                <a:cs typeface="Nunito Sans Medium"/>
                <a:sym typeface="Nunito Sans Medium"/>
              </a:rPr>
              <a:t>”</a:t>
            </a:r>
            <a:endParaRPr sz="1500">
              <a:solidFill>
                <a:schemeClr val="dk1"/>
              </a:solidFill>
              <a:latin typeface="Nunito Sans Medium"/>
              <a:ea typeface="Nunito Sans Medium"/>
              <a:cs typeface="Nunito Sans Medium"/>
              <a:sym typeface="Nunito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572650" y="1215250"/>
            <a:ext cx="3681000" cy="3773700"/>
          </a:xfrm>
          <a:prstGeom prst="rect">
            <a:avLst/>
          </a:prstGeom>
        </p:spPr>
        <p:txBody>
          <a:bodyPr anchorCtr="0" anchor="t" bIns="91425" lIns="91425" spcFirstLastPara="1" rIns="91425" wrap="square" tIns="91425">
            <a:normAutofit lnSpcReduction="10000"/>
          </a:bodyPr>
          <a:lstStyle/>
          <a:p>
            <a:pPr indent="-311665" lvl="0" marL="45720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Modelos e Machine Learning</a:t>
            </a:r>
            <a:endParaRPr sz="1308">
              <a:latin typeface="Nunito Sans SemiBold"/>
              <a:ea typeface="Nunito Sans SemiBold"/>
              <a:cs typeface="Nunito Sans SemiBold"/>
              <a:sym typeface="Nunito Sans SemiBold"/>
            </a:endParaRPr>
          </a:p>
          <a:p>
            <a:pPr indent="-311665" lvl="1" marL="91440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Modelos</a:t>
            </a:r>
            <a:endParaRPr sz="1308">
              <a:latin typeface="Nunito Sans SemiBold"/>
              <a:ea typeface="Nunito Sans SemiBold"/>
              <a:cs typeface="Nunito Sans SemiBold"/>
              <a:sym typeface="Nunito Sans SemiBold"/>
            </a:endParaRPr>
          </a:p>
          <a:p>
            <a:pPr indent="-311665" lvl="1" marL="91440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Tipos de ML</a:t>
            </a:r>
            <a:endParaRPr sz="13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Supervisionado</a:t>
            </a:r>
            <a:endParaRPr sz="10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Não-supervisionado</a:t>
            </a:r>
            <a:endParaRPr sz="10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Por reforço</a:t>
            </a:r>
            <a:endParaRPr sz="1008">
              <a:latin typeface="Nunito Sans SemiBold"/>
              <a:ea typeface="Nunito Sans SemiBold"/>
              <a:cs typeface="Nunito Sans SemiBold"/>
              <a:sym typeface="Nunito Sans SemiBold"/>
            </a:endParaRPr>
          </a:p>
          <a:p>
            <a:pPr indent="-311665" lvl="1" marL="914400" marR="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Aplicações de ML</a:t>
            </a:r>
            <a:endParaRPr sz="908">
              <a:latin typeface="Nunito Sans SemiBold"/>
              <a:ea typeface="Nunito Sans SemiBold"/>
              <a:cs typeface="Nunito Sans SemiBold"/>
              <a:sym typeface="Nunito Sans SemiBold"/>
            </a:endParaRPr>
          </a:p>
          <a:p>
            <a:pPr indent="-311665" lvl="0" marL="457200" rtl="0" algn="l">
              <a:lnSpc>
                <a:spcPct val="115000"/>
              </a:lnSpc>
              <a:spcBef>
                <a:spcPts val="100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Aprendizado supervisionado</a:t>
            </a:r>
            <a:endParaRPr sz="1308">
              <a:latin typeface="Nunito Sans SemiBold"/>
              <a:ea typeface="Nunito Sans SemiBold"/>
              <a:cs typeface="Nunito Sans SemiBold"/>
              <a:sym typeface="Nunito Sans SemiBold"/>
            </a:endParaRPr>
          </a:p>
          <a:p>
            <a:pPr indent="-311665" lvl="1" marL="91440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Problemas de regressão</a:t>
            </a:r>
            <a:endParaRPr sz="1308">
              <a:latin typeface="Nunito Sans SemiBold"/>
              <a:ea typeface="Nunito Sans SemiBold"/>
              <a:cs typeface="Nunito Sans SemiBold"/>
              <a:sym typeface="Nunito Sans SemiBold"/>
            </a:endParaRPr>
          </a:p>
          <a:p>
            <a:pPr indent="-318015" lvl="2" marL="1371600" rtl="0" algn="l">
              <a:spcBef>
                <a:spcPts val="0"/>
              </a:spcBef>
              <a:spcAft>
                <a:spcPts val="0"/>
              </a:spcAft>
              <a:buSzPts val="1408"/>
              <a:buFont typeface="Nunito Sans SemiBold"/>
              <a:buAutoNum type="arabicPeriod"/>
            </a:pPr>
            <a:r>
              <a:rPr lang="pt-BR" sz="1008">
                <a:solidFill>
                  <a:schemeClr val="dk1"/>
                </a:solidFill>
                <a:latin typeface="Nunito Sans SemiBold"/>
                <a:ea typeface="Nunito Sans SemiBold"/>
                <a:cs typeface="Nunito Sans SemiBold"/>
                <a:sym typeface="Nunito Sans SemiBold"/>
              </a:rPr>
              <a:t>Métodos de regressão linear</a:t>
            </a:r>
            <a:endParaRPr sz="13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Métodos de regressão linear</a:t>
            </a:r>
            <a:endParaRPr sz="10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Métodos de regressão não-linear</a:t>
            </a:r>
            <a:endParaRPr sz="1008">
              <a:latin typeface="Nunito Sans SemiBold"/>
              <a:ea typeface="Nunito Sans SemiBold"/>
              <a:cs typeface="Nunito Sans SemiBold"/>
              <a:sym typeface="Nunito Sans SemiBold"/>
            </a:endParaRPr>
          </a:p>
          <a:p>
            <a:pPr indent="-311665" lvl="1" marL="914400" rtl="0" algn="l">
              <a:lnSpc>
                <a:spcPct val="115000"/>
              </a:lnSpc>
              <a:spcBef>
                <a:spcPts val="0"/>
              </a:spcBef>
              <a:spcAft>
                <a:spcPts val="0"/>
              </a:spcAft>
              <a:buSzPts val="1308"/>
              <a:buFont typeface="Nunito Sans SemiBold"/>
              <a:buAutoNum type="arabicPeriod"/>
            </a:pPr>
            <a:r>
              <a:rPr lang="pt-BR" sz="1308">
                <a:latin typeface="Nunito Sans SemiBold"/>
                <a:ea typeface="Nunito Sans SemiBold"/>
                <a:cs typeface="Nunito Sans SemiBold"/>
                <a:sym typeface="Nunito Sans SemiBold"/>
              </a:rPr>
              <a:t>Problemas de classificação</a:t>
            </a:r>
            <a:endParaRPr sz="9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Classificação</a:t>
            </a:r>
            <a:endParaRPr sz="1008">
              <a:latin typeface="Nunito Sans SemiBold"/>
              <a:ea typeface="Nunito Sans SemiBold"/>
              <a:cs typeface="Nunito Sans SemiBold"/>
              <a:sym typeface="Nunito Sans SemiBold"/>
            </a:endParaRPr>
          </a:p>
          <a:p>
            <a:pPr indent="-318015" lvl="2" marL="1371600" marR="0" rtl="0" algn="l">
              <a:lnSpc>
                <a:spcPct val="115000"/>
              </a:lnSpc>
              <a:spcBef>
                <a:spcPts val="0"/>
              </a:spcBef>
              <a:spcAft>
                <a:spcPts val="0"/>
              </a:spcAft>
              <a:buSzPts val="1408"/>
              <a:buFont typeface="Nunito Sans SemiBold"/>
              <a:buAutoNum type="arabicPeriod"/>
            </a:pPr>
            <a:r>
              <a:rPr lang="pt-BR" sz="1008">
                <a:latin typeface="Nunito Sans SemiBold"/>
                <a:ea typeface="Nunito Sans SemiBold"/>
                <a:cs typeface="Nunito Sans SemiBold"/>
                <a:sym typeface="Nunito Sans SemiBold"/>
              </a:rPr>
              <a:t>Métodos de classificação</a:t>
            </a:r>
            <a:endParaRPr sz="1008">
              <a:latin typeface="Nunito Sans SemiBold"/>
              <a:ea typeface="Nunito Sans SemiBold"/>
              <a:cs typeface="Nunito Sans SemiBold"/>
              <a:sym typeface="Nunito Sans SemiBold"/>
            </a:endParaRPr>
          </a:p>
        </p:txBody>
      </p:sp>
      <p:sp>
        <p:nvSpPr>
          <p:cNvPr id="93" name="Google Shape;93;p1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94" name="Google Shape;94;p1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Sumário</a:t>
            </a:r>
            <a:endParaRPr/>
          </a:p>
          <a:p>
            <a:pPr indent="0" lvl="0" marL="0" rtl="0" algn="l">
              <a:spcBef>
                <a:spcPts val="0"/>
              </a:spcBef>
              <a:spcAft>
                <a:spcPts val="0"/>
              </a:spcAft>
              <a:buNone/>
            </a:pPr>
            <a:r>
              <a:t/>
            </a:r>
            <a:endParaRPr/>
          </a:p>
        </p:txBody>
      </p:sp>
      <p:sp>
        <p:nvSpPr>
          <p:cNvPr id="95" name="Google Shape;95;p17"/>
          <p:cNvSpPr txBox="1"/>
          <p:nvPr/>
        </p:nvSpPr>
        <p:spPr>
          <a:xfrm>
            <a:off x="4434975" y="1215250"/>
            <a:ext cx="4005300" cy="3557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pt-BR" sz="1308">
                <a:solidFill>
                  <a:schemeClr val="accent1"/>
                </a:solidFill>
                <a:latin typeface="Nunito Sans SemiBold"/>
                <a:ea typeface="Nunito Sans SemiBold"/>
                <a:cs typeface="Nunito Sans SemiBold"/>
                <a:sym typeface="Nunito Sans SemiBold"/>
              </a:rPr>
              <a:t>3.</a:t>
            </a:r>
            <a:r>
              <a:rPr lang="pt-BR" sz="1308">
                <a:solidFill>
                  <a:schemeClr val="dk2"/>
                </a:solidFill>
                <a:latin typeface="Nunito Sans SemiBold"/>
                <a:ea typeface="Nunito Sans SemiBold"/>
                <a:cs typeface="Nunito Sans SemiBold"/>
                <a:sym typeface="Nunito Sans SemiBold"/>
              </a:rPr>
              <a:t> 	Aprendizado não-supervisionado</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3.1</a:t>
            </a:r>
            <a:r>
              <a:rPr lang="pt-BR" sz="1308">
                <a:solidFill>
                  <a:schemeClr val="dk2"/>
                </a:solidFill>
                <a:latin typeface="Nunito Sans SemiBold"/>
                <a:ea typeface="Nunito Sans SemiBold"/>
                <a:cs typeface="Nunito Sans SemiBold"/>
                <a:sym typeface="Nunito Sans SemiBold"/>
              </a:rPr>
              <a:t>	Problemas de Clusterização</a:t>
            </a:r>
            <a:endParaRPr sz="9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3.1.1</a:t>
            </a:r>
            <a:r>
              <a:rPr lang="pt-BR" sz="1308">
                <a:solidFill>
                  <a:schemeClr val="dk2"/>
                </a:solidFill>
                <a:latin typeface="Nunito Sans SemiBold"/>
                <a:ea typeface="Nunito Sans SemiBold"/>
                <a:cs typeface="Nunito Sans SemiBold"/>
                <a:sym typeface="Nunito Sans SemiBold"/>
              </a:rPr>
              <a:t> 	   </a:t>
            </a:r>
            <a:r>
              <a:rPr lang="pt-BR" sz="1008">
                <a:solidFill>
                  <a:schemeClr val="dk2"/>
                </a:solidFill>
                <a:latin typeface="Nunito Sans SemiBold"/>
                <a:ea typeface="Nunito Sans SemiBold"/>
                <a:cs typeface="Nunito Sans SemiBold"/>
                <a:sym typeface="Nunito Sans SemiBold"/>
              </a:rPr>
              <a:t>K-means</a:t>
            </a:r>
            <a:endParaRPr sz="10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3.1.2</a:t>
            </a:r>
            <a:r>
              <a:rPr lang="pt-BR" sz="1308">
                <a:solidFill>
                  <a:schemeClr val="dk2"/>
                </a:solidFill>
                <a:latin typeface="Nunito Sans SemiBold"/>
                <a:ea typeface="Nunito Sans SemiBold"/>
                <a:cs typeface="Nunito Sans SemiBold"/>
                <a:sym typeface="Nunito Sans SemiBold"/>
              </a:rPr>
              <a:t> 	   </a:t>
            </a:r>
            <a:r>
              <a:rPr lang="pt-BR" sz="1108">
                <a:solidFill>
                  <a:schemeClr val="dk2"/>
                </a:solidFill>
                <a:latin typeface="Nunito Sans SemiBold"/>
                <a:ea typeface="Nunito Sans SemiBold"/>
                <a:cs typeface="Nunito Sans SemiBold"/>
                <a:sym typeface="Nunito Sans SemiBold"/>
              </a:rPr>
              <a:t>Hierarchical clustering</a:t>
            </a:r>
            <a:endParaRPr sz="11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3.2</a:t>
            </a:r>
            <a:r>
              <a:rPr lang="pt-BR" sz="1308">
                <a:solidFill>
                  <a:schemeClr val="dk2"/>
                </a:solidFill>
                <a:latin typeface="Nunito Sans SemiBold"/>
                <a:ea typeface="Nunito Sans SemiBold"/>
                <a:cs typeface="Nunito Sans SemiBold"/>
                <a:sym typeface="Nunito Sans SemiBold"/>
              </a:rPr>
              <a:t>	Problemas de Dimensionalidade</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3.2.1</a:t>
            </a:r>
            <a:r>
              <a:rPr lang="pt-BR" sz="1308">
                <a:solidFill>
                  <a:schemeClr val="dk2"/>
                </a:solidFill>
                <a:latin typeface="Nunito Sans SemiBold"/>
                <a:ea typeface="Nunito Sans SemiBold"/>
                <a:cs typeface="Nunito Sans SemiBold"/>
                <a:sym typeface="Nunito Sans SemiBold"/>
              </a:rPr>
              <a:t> 	   </a:t>
            </a:r>
            <a:r>
              <a:rPr lang="pt-BR" sz="908">
                <a:solidFill>
                  <a:schemeClr val="dk2"/>
                </a:solidFill>
                <a:latin typeface="Nunito Sans SemiBold"/>
                <a:ea typeface="Nunito Sans SemiBold"/>
                <a:cs typeface="Nunito Sans SemiBold"/>
                <a:sym typeface="Nunito Sans SemiBold"/>
              </a:rPr>
              <a:t>PCA</a:t>
            </a:r>
            <a:endParaRPr sz="9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accent1"/>
                </a:solidFill>
                <a:latin typeface="Nunito Sans SemiBold"/>
                <a:ea typeface="Nunito Sans SemiBold"/>
                <a:cs typeface="Nunito Sans SemiBold"/>
                <a:sym typeface="Nunito Sans SemiBold"/>
              </a:rPr>
              <a:t>4.</a:t>
            </a:r>
            <a:r>
              <a:rPr lang="pt-BR" sz="1308">
                <a:solidFill>
                  <a:schemeClr val="dk2"/>
                </a:solidFill>
                <a:latin typeface="Nunito Sans SemiBold"/>
                <a:ea typeface="Nunito Sans SemiBold"/>
                <a:cs typeface="Nunito Sans SemiBold"/>
                <a:sym typeface="Nunito Sans SemiBold"/>
              </a:rPr>
              <a:t> 	Características Gerais e Problemas Comuns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4.1</a:t>
            </a:r>
            <a:r>
              <a:rPr lang="pt-BR" sz="1308">
                <a:solidFill>
                  <a:schemeClr val="dk2"/>
                </a:solidFill>
                <a:latin typeface="Nunito Sans SemiBold"/>
                <a:ea typeface="Nunito Sans SemiBold"/>
                <a:cs typeface="Nunito Sans SemiBold"/>
                <a:sym typeface="Nunito Sans SemiBold"/>
              </a:rPr>
              <a:t>	Características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4.2</a:t>
            </a:r>
            <a:r>
              <a:rPr lang="pt-BR" sz="1308">
                <a:solidFill>
                  <a:schemeClr val="dk2"/>
                </a:solidFill>
                <a:latin typeface="Nunito Sans SemiBold"/>
                <a:ea typeface="Nunito Sans SemiBold"/>
                <a:cs typeface="Nunito Sans SemiBold"/>
                <a:sym typeface="Nunito Sans SemiBold"/>
              </a:rPr>
              <a:t>	Problemas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accent1"/>
                </a:solidFill>
                <a:latin typeface="Nunito Sans SemiBold"/>
                <a:ea typeface="Nunito Sans SemiBold"/>
                <a:cs typeface="Nunito Sans SemiBold"/>
                <a:sym typeface="Nunito Sans SemiBold"/>
              </a:rPr>
              <a:t>5.</a:t>
            </a:r>
            <a:r>
              <a:rPr lang="pt-BR" sz="1308">
                <a:solidFill>
                  <a:schemeClr val="accent2"/>
                </a:solidFill>
                <a:latin typeface="Nunito Sans SemiBold"/>
                <a:ea typeface="Nunito Sans SemiBold"/>
                <a:cs typeface="Nunito Sans SemiBold"/>
                <a:sym typeface="Nunito Sans SemiBold"/>
              </a:rPr>
              <a:t> 	</a:t>
            </a:r>
            <a:r>
              <a:rPr lang="pt-BR" sz="1308">
                <a:solidFill>
                  <a:schemeClr val="dk2"/>
                </a:solidFill>
                <a:latin typeface="Nunito Sans SemiBold"/>
                <a:ea typeface="Nunito Sans SemiBold"/>
                <a:cs typeface="Nunito Sans SemiBold"/>
                <a:sym typeface="Nunito Sans SemiBold"/>
              </a:rPr>
              <a:t>Métodos avançados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5.2.</a:t>
            </a:r>
            <a:r>
              <a:rPr lang="pt-BR" sz="1308">
                <a:solidFill>
                  <a:schemeClr val="dk2"/>
                </a:solidFill>
                <a:latin typeface="Nunito Sans SemiBold"/>
                <a:ea typeface="Nunito Sans SemiBold"/>
                <a:cs typeface="Nunito Sans SemiBold"/>
                <a:sym typeface="Nunito Sans SemiBold"/>
              </a:rPr>
              <a:t> 	Redes Neurais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dk2"/>
                </a:solidFill>
                <a:latin typeface="Nunito Sans SemiBold"/>
                <a:ea typeface="Nunito Sans SemiBold"/>
                <a:cs typeface="Nunito Sans SemiBold"/>
                <a:sym typeface="Nunito Sans SemiBold"/>
              </a:rPr>
              <a:t>	</a:t>
            </a:r>
            <a:r>
              <a:rPr lang="pt-BR" sz="1308">
                <a:solidFill>
                  <a:schemeClr val="accent1"/>
                </a:solidFill>
                <a:latin typeface="Nunito Sans SemiBold"/>
                <a:ea typeface="Nunito Sans SemiBold"/>
                <a:cs typeface="Nunito Sans SemiBold"/>
                <a:sym typeface="Nunito Sans SemiBold"/>
              </a:rPr>
              <a:t>5.1.</a:t>
            </a:r>
            <a:r>
              <a:rPr lang="pt-BR" sz="1308">
                <a:solidFill>
                  <a:schemeClr val="dk2"/>
                </a:solidFill>
                <a:latin typeface="Nunito Sans SemiBold"/>
                <a:ea typeface="Nunito Sans SemiBold"/>
                <a:cs typeface="Nunito Sans SemiBold"/>
                <a:sym typeface="Nunito Sans SemiBold"/>
              </a:rPr>
              <a:t> 	Ensembles</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t/>
            </a:r>
            <a:endParaRPr sz="1308">
              <a:solidFill>
                <a:schemeClr val="dk2"/>
              </a:solidFill>
              <a:latin typeface="Nunito Sans SemiBold"/>
              <a:ea typeface="Nunito Sans SemiBold"/>
              <a:cs typeface="Nunito Sans SemiBold"/>
              <a:sym typeface="Nunito Sans SemiBold"/>
            </a:endParaRPr>
          </a:p>
          <a:p>
            <a:pPr indent="0" lvl="0" marL="0" rtl="0" algn="l">
              <a:lnSpc>
                <a:spcPct val="105000"/>
              </a:lnSpc>
              <a:spcBef>
                <a:spcPts val="0"/>
              </a:spcBef>
              <a:spcAft>
                <a:spcPts val="0"/>
              </a:spcAft>
              <a:buNone/>
            </a:pPr>
            <a:r>
              <a:rPr lang="pt-BR" sz="1308">
                <a:solidFill>
                  <a:schemeClr val="accent1"/>
                </a:solidFill>
                <a:latin typeface="Nunito Sans SemiBold"/>
                <a:ea typeface="Nunito Sans SemiBold"/>
                <a:cs typeface="Nunito Sans SemiBold"/>
                <a:sym typeface="Nunito Sans SemiBold"/>
              </a:rPr>
              <a:t>6.	</a:t>
            </a:r>
            <a:r>
              <a:rPr lang="pt-BR" sz="1308">
                <a:solidFill>
                  <a:schemeClr val="dk2"/>
                </a:solidFill>
                <a:latin typeface="Nunito Sans SemiBold"/>
                <a:ea typeface="Nunito Sans SemiBold"/>
                <a:cs typeface="Nunito Sans SemiBold"/>
                <a:sym typeface="Nunito Sans SemiBold"/>
              </a:rPr>
              <a:t>Temas em Tipos de Dados</a:t>
            </a:r>
            <a:endParaRPr sz="1200">
              <a:solidFill>
                <a:schemeClr val="dk1"/>
              </a:solidFill>
              <a:latin typeface="Nunito Sans SemiBold"/>
              <a:ea typeface="Nunito Sans SemiBold"/>
              <a:cs typeface="Nunito Sans SemiBold"/>
              <a:sym typeface="Nunito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Hiperparâmetros</a:t>
            </a:r>
            <a:endParaRPr/>
          </a:p>
        </p:txBody>
      </p:sp>
      <p:sp>
        <p:nvSpPr>
          <p:cNvPr id="288" name="Google Shape;288;p35"/>
          <p:cNvSpPr txBox="1"/>
          <p:nvPr>
            <p:ph idx="1" type="body"/>
          </p:nvPr>
        </p:nvSpPr>
        <p:spPr>
          <a:xfrm>
            <a:off x="300675" y="1276025"/>
            <a:ext cx="82947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Hiperparâmetros</a:t>
            </a:r>
            <a:r>
              <a:rPr b="1" lang="pt-BR" sz="1500">
                <a:latin typeface="Nunito Sans"/>
                <a:ea typeface="Nunito Sans"/>
                <a:cs typeface="Nunito Sans"/>
                <a:sym typeface="Nunito Sans"/>
              </a:rPr>
              <a:t>:</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Os parâmetros do modelo que são definidos pelo pesquisador, estão no conjunto de hipóteses.</a:t>
            </a:r>
            <a:endParaRPr sz="1500">
              <a:latin typeface="Nunito Sans"/>
              <a:ea typeface="Nunito Sans"/>
              <a:cs typeface="Nunito Sans"/>
              <a:sym typeface="Nunito Sans"/>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Exemplo: </a:t>
            </a:r>
            <a:r>
              <a:rPr lang="pt-BR" sz="1500">
                <a:solidFill>
                  <a:schemeClr val="dk1"/>
                </a:solidFill>
                <a:latin typeface="Nunito Sans Medium"/>
                <a:ea typeface="Nunito Sans Medium"/>
                <a:cs typeface="Nunito Sans Medium"/>
                <a:sym typeface="Nunito Sans Medium"/>
              </a:rPr>
              <a:t>“</a:t>
            </a:r>
            <a:r>
              <a:rPr lang="pt-BR" sz="1500">
                <a:solidFill>
                  <a:schemeClr val="dk1"/>
                </a:solidFill>
                <a:latin typeface="Cambria Math"/>
                <a:ea typeface="Cambria Math"/>
                <a:cs typeface="Cambria Math"/>
                <a:sym typeface="Cambria Math"/>
              </a:rPr>
              <a:t>x² </a:t>
            </a:r>
            <a:r>
              <a:rPr lang="pt-BR" sz="1500">
                <a:solidFill>
                  <a:schemeClr val="dk1"/>
                </a:solidFill>
                <a:latin typeface="Nunito Sans Medium"/>
                <a:ea typeface="Nunito Sans Medium"/>
                <a:cs typeface="Nunito Sans Medium"/>
                <a:sym typeface="Nunito Sans Medium"/>
              </a:rPr>
              <a:t>ou log</a:t>
            </a:r>
            <a:r>
              <a:rPr lang="pt-BR" sz="1500">
                <a:solidFill>
                  <a:schemeClr val="dk1"/>
                </a:solidFill>
                <a:latin typeface="Cambria Math"/>
                <a:ea typeface="Cambria Math"/>
                <a:cs typeface="Cambria Math"/>
                <a:sym typeface="Cambria Math"/>
              </a:rPr>
              <a:t> x </a:t>
            </a:r>
            <a:r>
              <a:rPr lang="pt-BR" sz="1500">
                <a:solidFill>
                  <a:schemeClr val="dk1"/>
                </a:solidFill>
                <a:latin typeface="Nunito Sans Medium"/>
                <a:ea typeface="Nunito Sans Medium"/>
                <a:cs typeface="Nunito Sans Medium"/>
                <a:sym typeface="Nunito Sans Medium"/>
              </a:rPr>
              <a:t>?”</a:t>
            </a:r>
            <a:endParaRPr sz="1500">
              <a:solidFill>
                <a:schemeClr val="dk1"/>
              </a:solidFill>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Como escolher? Da mesma forma que escolhemos a “família de modelos”</a:t>
            </a:r>
            <a:endParaRPr sz="1500">
              <a:solidFill>
                <a:schemeClr val="dk1"/>
              </a:solidFill>
              <a:latin typeface="Nunito Sans Medium"/>
              <a:ea typeface="Nunito Sans Medium"/>
              <a:cs typeface="Nunito Sans Medium"/>
              <a:sym typeface="Nunito Sans Medium"/>
            </a:endParaRPr>
          </a:p>
        </p:txBody>
      </p:sp>
      <p:sp>
        <p:nvSpPr>
          <p:cNvPr id="289" name="Google Shape;289;p3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2.1.3 Regressão Não-Linear</a:t>
            </a:r>
            <a:endParaRPr/>
          </a:p>
        </p:txBody>
      </p:sp>
      <p:sp>
        <p:nvSpPr>
          <p:cNvPr id="295" name="Google Shape;295;p36"/>
          <p:cNvSpPr txBox="1"/>
          <p:nvPr>
            <p:ph idx="1" type="body"/>
          </p:nvPr>
        </p:nvSpPr>
        <p:spPr>
          <a:xfrm>
            <a:off x="311700" y="1152475"/>
            <a:ext cx="4341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solidFill>
                  <a:schemeClr val="dk1"/>
                </a:solidFill>
                <a:latin typeface="Nunito Sans"/>
                <a:ea typeface="Nunito Sans"/>
                <a:cs typeface="Nunito Sans"/>
                <a:sym typeface="Nunito Sans"/>
              </a:rPr>
              <a:t>Regressão (com função) não-linear</a:t>
            </a:r>
            <a:endParaRPr b="1" sz="1500">
              <a:solidFill>
                <a:schemeClr val="dk1"/>
              </a:solidFill>
              <a:latin typeface="Nunito Sans"/>
              <a:ea typeface="Nunito Sans"/>
              <a:cs typeface="Nunito Sans"/>
              <a:sym typeface="Nunito Sans"/>
            </a:endParaRPr>
          </a:p>
          <a:p>
            <a:pPr indent="-323850" lvl="0" marL="457200" rtl="0" algn="l">
              <a:spcBef>
                <a:spcPts val="1200"/>
              </a:spcBef>
              <a:spcAft>
                <a:spcPts val="0"/>
              </a:spcAft>
              <a:buClr>
                <a:srgbClr val="F751A5"/>
              </a:buClr>
              <a:buSzPts val="1500"/>
              <a:buFont typeface="Nunito Sans"/>
              <a:buChar char="●"/>
            </a:pPr>
            <a:r>
              <a:rPr lang="pt-BR" sz="1500">
                <a:solidFill>
                  <a:srgbClr val="FFFFFF"/>
                </a:solidFill>
                <a:latin typeface="Nunito Sans"/>
                <a:ea typeface="Nunito Sans"/>
                <a:cs typeface="Nunito Sans"/>
                <a:sym typeface="Nunito Sans"/>
              </a:rPr>
              <a:t>Hipótese: </a:t>
            </a:r>
            <a:r>
              <a:rPr lang="pt-BR" sz="1500">
                <a:solidFill>
                  <a:srgbClr val="FFFFFF"/>
                </a:solidFill>
                <a:latin typeface="Cambria Math"/>
                <a:ea typeface="Cambria Math"/>
                <a:cs typeface="Cambria Math"/>
                <a:sym typeface="Cambria Math"/>
              </a:rPr>
              <a:t>Y = f(x, z, …; a, b, c, …)</a:t>
            </a:r>
            <a:endParaRPr sz="1500">
              <a:solidFill>
                <a:srgbClr val="FFFFFF"/>
              </a:solidFill>
              <a:latin typeface="Cambria Math"/>
              <a:ea typeface="Cambria Math"/>
              <a:cs typeface="Cambria Math"/>
              <a:sym typeface="Cambria Math"/>
            </a:endParaRPr>
          </a:p>
          <a:p>
            <a:pPr indent="-323850" lvl="1" marL="914400" rtl="0" algn="l">
              <a:spcBef>
                <a:spcPts val="0"/>
              </a:spcBef>
              <a:spcAft>
                <a:spcPts val="0"/>
              </a:spcAft>
              <a:buSzPts val="1500"/>
              <a:buFont typeface="Nunito Sans"/>
              <a:buChar char="○"/>
            </a:pPr>
            <a:r>
              <a:rPr lang="pt-BR" sz="1500">
                <a:solidFill>
                  <a:srgbClr val="FFFFFF"/>
                </a:solidFill>
              </a:rPr>
              <a:t>Exemplo: </a:t>
            </a:r>
            <a:r>
              <a:rPr lang="pt-BR" sz="1500">
                <a:solidFill>
                  <a:srgbClr val="FFFFFF"/>
                </a:solidFill>
                <a:latin typeface="Cambria Math"/>
                <a:ea typeface="Cambria Math"/>
                <a:cs typeface="Cambria Math"/>
                <a:sym typeface="Cambria Math"/>
              </a:rPr>
              <a:t>f(x) = log(a + bx)</a:t>
            </a:r>
            <a:endParaRPr sz="1500">
              <a:solidFill>
                <a:srgbClr val="FFFFFF"/>
              </a:solidFill>
            </a:endParaRPr>
          </a:p>
          <a:p>
            <a:pPr indent="-323850" lvl="1" marL="914400" rtl="0" algn="l">
              <a:spcBef>
                <a:spcPts val="0"/>
              </a:spcBef>
              <a:spcAft>
                <a:spcPts val="0"/>
              </a:spcAft>
              <a:buSzPts val="1500"/>
              <a:buFont typeface="Nunito Sans"/>
              <a:buChar char="○"/>
            </a:pPr>
            <a:r>
              <a:rPr lang="pt-BR" sz="1500">
                <a:solidFill>
                  <a:srgbClr val="FFFFFF"/>
                </a:solidFill>
              </a:rPr>
              <a:t>Exemplo: </a:t>
            </a:r>
            <a:r>
              <a:rPr lang="pt-BR" sz="1500">
                <a:solidFill>
                  <a:srgbClr val="FFFFFF"/>
                </a:solidFill>
                <a:latin typeface="Cambria Math"/>
                <a:ea typeface="Cambria Math"/>
                <a:cs typeface="Cambria Math"/>
                <a:sym typeface="Cambria Math"/>
              </a:rPr>
              <a:t>f(x) = a + b^x</a:t>
            </a:r>
            <a:endParaRPr sz="1500">
              <a:solidFill>
                <a:srgbClr val="FFFFFF"/>
              </a:solidFill>
              <a:latin typeface="Cambria Math"/>
              <a:ea typeface="Cambria Math"/>
              <a:cs typeface="Cambria Math"/>
              <a:sym typeface="Cambria Math"/>
            </a:endParaRPr>
          </a:p>
          <a:p>
            <a:pPr indent="0" lvl="0" marL="0" rtl="0" algn="l">
              <a:lnSpc>
                <a:spcPct val="150000"/>
              </a:lnSpc>
              <a:spcBef>
                <a:spcPts val="1000"/>
              </a:spcBef>
              <a:spcAft>
                <a:spcPts val="0"/>
              </a:spcAft>
              <a:buNone/>
            </a:pPr>
            <a:r>
              <a:rPr lang="pt-BR" sz="1500">
                <a:solidFill>
                  <a:schemeClr val="dk1"/>
                </a:solidFill>
                <a:latin typeface="Nunito Sans Medium"/>
                <a:ea typeface="Nunito Sans Medium"/>
                <a:cs typeface="Nunito Sans Medium"/>
                <a:sym typeface="Nunito Sans Medium"/>
              </a:rPr>
              <a:t>Características gerais:</a:t>
            </a:r>
            <a:endParaRPr sz="1500">
              <a:solidFill>
                <a:schemeClr val="dk1"/>
              </a:solidFill>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Clr>
                <a:srgbClr val="F751A5"/>
              </a:buClr>
              <a:buSzPts val="1500"/>
              <a:buFont typeface="Nunito Sans Medium"/>
              <a:buChar char="●"/>
            </a:pPr>
            <a:r>
              <a:rPr lang="pt-BR" sz="1500">
                <a:solidFill>
                  <a:schemeClr val="dk1"/>
                </a:solidFill>
                <a:latin typeface="Nunito Sans Medium"/>
                <a:ea typeface="Nunito Sans Medium"/>
                <a:cs typeface="Nunito Sans Medium"/>
                <a:sym typeface="Nunito Sans Medium"/>
              </a:rPr>
              <a:t>Cada vez mais complexo…</a:t>
            </a:r>
            <a:endParaRPr sz="1500">
              <a:solidFill>
                <a:schemeClr val="dk1"/>
              </a:solidFill>
              <a:latin typeface="Nunito Sans Medium"/>
              <a:ea typeface="Nunito Sans Medium"/>
              <a:cs typeface="Nunito Sans Medium"/>
              <a:sym typeface="Nunito Sans Medium"/>
            </a:endParaRPr>
          </a:p>
          <a:p>
            <a:pPr indent="-323850" lvl="1" marL="914400" rtl="0" algn="l">
              <a:lnSpc>
                <a:spcPct val="150000"/>
              </a:lnSpc>
              <a:spcBef>
                <a:spcPts val="0"/>
              </a:spcBef>
              <a:spcAft>
                <a:spcPts val="0"/>
              </a:spcAft>
              <a:buClr>
                <a:srgbClr val="F751A5"/>
              </a:buClr>
              <a:buSzPts val="1500"/>
              <a:buFont typeface="Nunito Sans Medium"/>
              <a:buChar char="○"/>
            </a:pPr>
            <a:r>
              <a:rPr lang="pt-BR" sz="1500">
                <a:solidFill>
                  <a:schemeClr val="dk1"/>
                </a:solidFill>
                <a:latin typeface="Nunito Sans Medium"/>
                <a:ea typeface="Nunito Sans Medium"/>
                <a:cs typeface="Nunito Sans Medium"/>
                <a:sym typeface="Nunito Sans Medium"/>
              </a:rPr>
              <a:t>Segue sendo base de modelos (rede neural)</a:t>
            </a:r>
            <a:endParaRPr sz="1500">
              <a:solidFill>
                <a:schemeClr val="dk1"/>
              </a:solidFill>
              <a:latin typeface="Nunito Sans Medium"/>
              <a:ea typeface="Nunito Sans Medium"/>
              <a:cs typeface="Nunito Sans Medium"/>
              <a:sym typeface="Nunito Sans Medium"/>
            </a:endParaRPr>
          </a:p>
          <a:p>
            <a:pPr indent="-323850" lvl="0" marL="457200" rtl="0" algn="l">
              <a:lnSpc>
                <a:spcPct val="150000"/>
              </a:lnSpc>
              <a:spcBef>
                <a:spcPts val="0"/>
              </a:spcBef>
              <a:spcAft>
                <a:spcPts val="0"/>
              </a:spcAft>
              <a:buClr>
                <a:srgbClr val="F751A5"/>
              </a:buClr>
              <a:buSzPts val="1500"/>
              <a:buFont typeface="Nunito Sans Medium"/>
              <a:buChar char="●"/>
            </a:pPr>
            <a:r>
              <a:rPr lang="pt-BR" sz="1500">
                <a:solidFill>
                  <a:schemeClr val="dk1"/>
                </a:solidFill>
                <a:latin typeface="Nunito Sans Medium"/>
                <a:ea typeface="Nunito Sans Medium"/>
                <a:cs typeface="Nunito Sans Medium"/>
                <a:sym typeface="Nunito Sans Medium"/>
              </a:rPr>
              <a:t>Mais interferência: “qual </a:t>
            </a:r>
            <a:r>
              <a:rPr lang="pt-BR" sz="1500">
                <a:solidFill>
                  <a:schemeClr val="dk1"/>
                </a:solidFill>
                <a:latin typeface="Cambria Math"/>
                <a:ea typeface="Cambria Math"/>
                <a:cs typeface="Cambria Math"/>
                <a:sym typeface="Cambria Math"/>
              </a:rPr>
              <a:t>f?</a:t>
            </a:r>
            <a:r>
              <a:rPr lang="pt-BR" sz="1500">
                <a:solidFill>
                  <a:schemeClr val="dk1"/>
                </a:solidFill>
                <a:latin typeface="Nunito Sans Medium"/>
                <a:ea typeface="Nunito Sans Medium"/>
                <a:cs typeface="Nunito Sans Medium"/>
                <a:sym typeface="Nunito Sans Medium"/>
              </a:rPr>
              <a:t>”</a:t>
            </a:r>
            <a:endParaRPr sz="1500">
              <a:solidFill>
                <a:schemeClr val="dk1"/>
              </a:solidFill>
              <a:latin typeface="Nunito Sans Medium"/>
              <a:ea typeface="Nunito Sans Medium"/>
              <a:cs typeface="Nunito Sans Medium"/>
              <a:sym typeface="Nunito Sans Medium"/>
            </a:endParaRPr>
          </a:p>
        </p:txBody>
      </p:sp>
      <p:sp>
        <p:nvSpPr>
          <p:cNvPr id="296" name="Google Shape;296;p3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297" name="Google Shape;297;p36"/>
          <p:cNvPicPr preferRelativeResize="0"/>
          <p:nvPr/>
        </p:nvPicPr>
        <p:blipFill>
          <a:blip r:embed="rId3">
            <a:alphaModFix/>
          </a:blip>
          <a:stretch>
            <a:fillRect/>
          </a:stretch>
        </p:blipFill>
        <p:spPr>
          <a:xfrm>
            <a:off x="5024675" y="1724801"/>
            <a:ext cx="3413050" cy="225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Under e Over fitting</a:t>
            </a:r>
            <a:endParaRPr/>
          </a:p>
        </p:txBody>
      </p:sp>
      <p:sp>
        <p:nvSpPr>
          <p:cNvPr id="303" name="Google Shape;303;p37"/>
          <p:cNvSpPr txBox="1"/>
          <p:nvPr>
            <p:ph idx="1" type="body"/>
          </p:nvPr>
        </p:nvSpPr>
        <p:spPr>
          <a:xfrm>
            <a:off x="300675" y="1276025"/>
            <a:ext cx="44268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Underfitting</a:t>
            </a:r>
            <a:r>
              <a:rPr b="1" lang="pt-BR" sz="1500">
                <a:latin typeface="Nunito Sans"/>
                <a:ea typeface="Nunito Sans"/>
                <a:cs typeface="Nunito Sans"/>
                <a:sym typeface="Nunito Sans"/>
              </a:rPr>
              <a:t>:</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Modelo simples demais para captar o padrão dos dados</a:t>
            </a:r>
            <a:endParaRPr sz="1500">
              <a:latin typeface="Nunito Sans"/>
              <a:ea typeface="Nunito Sans"/>
              <a:cs typeface="Nunito Sans"/>
              <a:sym typeface="Nunito Sans"/>
            </a:endParaRPr>
          </a:p>
        </p:txBody>
      </p:sp>
      <p:sp>
        <p:nvSpPr>
          <p:cNvPr id="304" name="Google Shape;304;p3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05" name="Google Shape;305;p37"/>
          <p:cNvSpPr txBox="1"/>
          <p:nvPr>
            <p:ph idx="1" type="body"/>
          </p:nvPr>
        </p:nvSpPr>
        <p:spPr>
          <a:xfrm>
            <a:off x="4764350" y="1333500"/>
            <a:ext cx="41730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Overfitting:</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Modelo complexo demais, “decora” apenas o dado a que foi exposto</a:t>
            </a:r>
            <a:endParaRPr b="1" sz="1500">
              <a:latin typeface="Nunito Sans"/>
              <a:ea typeface="Nunito Sans"/>
              <a:cs typeface="Nunito Sans"/>
              <a:sym typeface="Nunito Sans"/>
            </a:endParaRPr>
          </a:p>
        </p:txBody>
      </p:sp>
      <p:pic>
        <p:nvPicPr>
          <p:cNvPr id="306" name="Google Shape;306;p37"/>
          <p:cNvPicPr preferRelativeResize="0"/>
          <p:nvPr/>
        </p:nvPicPr>
        <p:blipFill>
          <a:blip r:embed="rId3">
            <a:alphaModFix/>
          </a:blip>
          <a:stretch>
            <a:fillRect/>
          </a:stretch>
        </p:blipFill>
        <p:spPr>
          <a:xfrm>
            <a:off x="2842787" y="2647950"/>
            <a:ext cx="3153636" cy="2252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Under e Over fitting</a:t>
            </a:r>
            <a:endParaRPr/>
          </a:p>
        </p:txBody>
      </p:sp>
      <p:sp>
        <p:nvSpPr>
          <p:cNvPr id="312" name="Google Shape;312;p3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313" name="Google Shape;313;p38"/>
          <p:cNvPicPr preferRelativeResize="0"/>
          <p:nvPr/>
        </p:nvPicPr>
        <p:blipFill rotWithShape="1">
          <a:blip r:embed="rId3">
            <a:alphaModFix/>
          </a:blip>
          <a:srcRect b="7565" l="4101" r="6340" t="6560"/>
          <a:stretch/>
        </p:blipFill>
        <p:spPr>
          <a:xfrm>
            <a:off x="2224088" y="1484375"/>
            <a:ext cx="1633500" cy="1044600"/>
          </a:xfrm>
          <a:prstGeom prst="roundRect">
            <a:avLst>
              <a:gd fmla="val 16667" name="adj"/>
            </a:avLst>
          </a:prstGeom>
          <a:noFill/>
          <a:ln>
            <a:noFill/>
          </a:ln>
        </p:spPr>
      </p:pic>
      <p:sp>
        <p:nvSpPr>
          <p:cNvPr id="314" name="Google Shape;314;p38"/>
          <p:cNvSpPr txBox="1"/>
          <p:nvPr/>
        </p:nvSpPr>
        <p:spPr>
          <a:xfrm>
            <a:off x="2014388" y="2528975"/>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Foi pra GVJADA</a:t>
            </a:r>
            <a:endParaRPr b="1">
              <a:solidFill>
                <a:schemeClr val="dk1"/>
              </a:solidFill>
              <a:latin typeface="Nunito Sans"/>
              <a:ea typeface="Nunito Sans"/>
              <a:cs typeface="Nunito Sans"/>
              <a:sym typeface="Nunito Sans"/>
            </a:endParaRPr>
          </a:p>
        </p:txBody>
      </p:sp>
      <p:pic>
        <p:nvPicPr>
          <p:cNvPr id="315" name="Google Shape;315;p38"/>
          <p:cNvPicPr preferRelativeResize="0"/>
          <p:nvPr/>
        </p:nvPicPr>
        <p:blipFill rotWithShape="1">
          <a:blip r:embed="rId4">
            <a:alphaModFix/>
          </a:blip>
          <a:srcRect b="0" l="27328" r="5705" t="0"/>
          <a:stretch/>
        </p:blipFill>
        <p:spPr>
          <a:xfrm>
            <a:off x="4768225" y="1817075"/>
            <a:ext cx="1832100" cy="1824000"/>
          </a:xfrm>
          <a:prstGeom prst="roundRect">
            <a:avLst>
              <a:gd fmla="val 16667" name="adj"/>
            </a:avLst>
          </a:prstGeom>
          <a:noFill/>
          <a:ln>
            <a:noFill/>
          </a:ln>
        </p:spPr>
      </p:pic>
      <p:sp>
        <p:nvSpPr>
          <p:cNvPr id="316" name="Google Shape;316;p38"/>
          <p:cNvSpPr txBox="1"/>
          <p:nvPr/>
        </p:nvSpPr>
        <p:spPr>
          <a:xfrm>
            <a:off x="416875" y="1806575"/>
            <a:ext cx="15894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pt-BR" sz="1500">
                <a:solidFill>
                  <a:schemeClr val="dk1"/>
                </a:solidFill>
                <a:latin typeface="Nunito Sans"/>
                <a:ea typeface="Nunito Sans"/>
                <a:cs typeface="Nunito Sans"/>
                <a:sym typeface="Nunito Sans"/>
              </a:rPr>
              <a:t>Underfitting</a:t>
            </a:r>
            <a:endParaRPr b="1">
              <a:solidFill>
                <a:schemeClr val="dk1"/>
              </a:solidFill>
              <a:latin typeface="Nunito Sans"/>
              <a:ea typeface="Nunito Sans"/>
              <a:cs typeface="Nunito Sans"/>
              <a:sym typeface="Nunito Sans"/>
            </a:endParaRPr>
          </a:p>
        </p:txBody>
      </p:sp>
      <p:pic>
        <p:nvPicPr>
          <p:cNvPr id="317" name="Google Shape;317;p38"/>
          <p:cNvPicPr preferRelativeResize="0"/>
          <p:nvPr/>
        </p:nvPicPr>
        <p:blipFill>
          <a:blip r:embed="rId5">
            <a:alphaModFix/>
          </a:blip>
          <a:stretch>
            <a:fillRect/>
          </a:stretch>
        </p:blipFill>
        <p:spPr>
          <a:xfrm>
            <a:off x="2224100" y="3051725"/>
            <a:ext cx="1633500" cy="1044600"/>
          </a:xfrm>
          <a:prstGeom prst="roundRect">
            <a:avLst>
              <a:gd fmla="val 16667" name="adj"/>
            </a:avLst>
          </a:prstGeom>
          <a:noFill/>
          <a:ln>
            <a:noFill/>
          </a:ln>
        </p:spPr>
      </p:pic>
      <p:sp>
        <p:nvSpPr>
          <p:cNvPr id="318" name="Google Shape;318;p38"/>
          <p:cNvSpPr txBox="1"/>
          <p:nvPr/>
        </p:nvSpPr>
        <p:spPr>
          <a:xfrm>
            <a:off x="2014388" y="4096325"/>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Decorou tudo</a:t>
            </a:r>
            <a:endParaRPr b="1">
              <a:solidFill>
                <a:schemeClr val="dk1"/>
              </a:solidFill>
              <a:latin typeface="Nunito Sans"/>
              <a:ea typeface="Nunito Sans"/>
              <a:cs typeface="Nunito Sans"/>
              <a:sym typeface="Nunito Sans"/>
            </a:endParaRPr>
          </a:p>
        </p:txBody>
      </p:sp>
      <p:sp>
        <p:nvSpPr>
          <p:cNvPr id="319" name="Google Shape;319;p38"/>
          <p:cNvSpPr txBox="1"/>
          <p:nvPr/>
        </p:nvSpPr>
        <p:spPr>
          <a:xfrm>
            <a:off x="416875" y="3373925"/>
            <a:ext cx="15894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pt-BR" sz="1500">
                <a:solidFill>
                  <a:schemeClr val="dk1"/>
                </a:solidFill>
                <a:latin typeface="Nunito Sans"/>
                <a:ea typeface="Nunito Sans"/>
                <a:cs typeface="Nunito Sans"/>
                <a:sym typeface="Nunito Sans"/>
              </a:rPr>
              <a:t>Overfitting</a:t>
            </a:r>
            <a:endParaRPr b="1">
              <a:solidFill>
                <a:schemeClr val="dk1"/>
              </a:solidFill>
              <a:latin typeface="Nunito Sans"/>
              <a:ea typeface="Nunito Sans"/>
              <a:cs typeface="Nunito Sans"/>
              <a:sym typeface="Nunito Sans"/>
            </a:endParaRPr>
          </a:p>
        </p:txBody>
      </p:sp>
      <p:cxnSp>
        <p:nvCxnSpPr>
          <p:cNvPr id="320" name="Google Shape;320;p38"/>
          <p:cNvCxnSpPr>
            <a:stCxn id="313" idx="3"/>
            <a:endCxn id="315" idx="1"/>
          </p:cNvCxnSpPr>
          <p:nvPr/>
        </p:nvCxnSpPr>
        <p:spPr>
          <a:xfrm>
            <a:off x="3857588" y="2006675"/>
            <a:ext cx="910500" cy="722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38"/>
          <p:cNvCxnSpPr>
            <a:stCxn id="317" idx="3"/>
            <a:endCxn id="315" idx="1"/>
          </p:cNvCxnSpPr>
          <p:nvPr/>
        </p:nvCxnSpPr>
        <p:spPr>
          <a:xfrm flipH="1" rot="10800000">
            <a:off x="3857600" y="2729225"/>
            <a:ext cx="910500" cy="8448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38"/>
          <p:cNvSpPr txBox="1"/>
          <p:nvPr/>
        </p:nvSpPr>
        <p:spPr>
          <a:xfrm>
            <a:off x="4657813" y="3641075"/>
            <a:ext cx="205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Pegou DP</a:t>
            </a:r>
            <a:endParaRPr b="1">
              <a:solidFill>
                <a:schemeClr val="dk1"/>
              </a:solidFill>
              <a:latin typeface="Nunito Sans"/>
              <a:ea typeface="Nunito Sans"/>
              <a:cs typeface="Nunito Sans"/>
              <a:sym typeface="Nunito Sans"/>
            </a:endParaRPr>
          </a:p>
        </p:txBody>
      </p:sp>
      <p:sp>
        <p:nvSpPr>
          <p:cNvPr id="323" name="Google Shape;323;p38"/>
          <p:cNvSpPr/>
          <p:nvPr/>
        </p:nvSpPr>
        <p:spPr>
          <a:xfrm>
            <a:off x="6763188" y="1809875"/>
            <a:ext cx="419400" cy="393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txBox="1"/>
          <p:nvPr/>
        </p:nvSpPr>
        <p:spPr>
          <a:xfrm>
            <a:off x="6791363" y="1698875"/>
            <a:ext cx="18321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pt-BR">
                <a:solidFill>
                  <a:schemeClr val="dk1"/>
                </a:solidFill>
                <a:latin typeface="Nunito Sans"/>
                <a:ea typeface="Nunito Sans"/>
                <a:cs typeface="Nunito Sans"/>
                <a:sym typeface="Nunito Sans"/>
              </a:rPr>
              <a:t>não estudou </a:t>
            </a:r>
            <a:endParaRPr>
              <a:solidFill>
                <a:schemeClr val="dk1"/>
              </a:solidFill>
              <a:latin typeface="Nunito Sans"/>
              <a:ea typeface="Nunito Sans"/>
              <a:cs typeface="Nunito Sans"/>
              <a:sym typeface="Nunito Sans"/>
            </a:endParaRPr>
          </a:p>
          <a:p>
            <a:pPr indent="0" lvl="0" marL="457200" rtl="0" algn="l">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5" name="Google Shape;325;p38"/>
          <p:cNvSpPr txBox="1"/>
          <p:nvPr/>
        </p:nvSpPr>
        <p:spPr>
          <a:xfrm>
            <a:off x="6791375" y="3234575"/>
            <a:ext cx="18321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pt-BR">
                <a:solidFill>
                  <a:schemeClr val="dk1"/>
                </a:solidFill>
                <a:latin typeface="Nunito Sans"/>
                <a:ea typeface="Nunito Sans"/>
                <a:cs typeface="Nunito Sans"/>
                <a:sym typeface="Nunito Sans"/>
              </a:rPr>
              <a:t>só decorou</a:t>
            </a:r>
            <a:endParaRPr>
              <a:solidFill>
                <a:schemeClr val="dk1"/>
              </a:solidFill>
              <a:latin typeface="Nunito Sans"/>
              <a:ea typeface="Nunito Sans"/>
              <a:cs typeface="Nunito Sans"/>
              <a:sym typeface="Nunito Sans"/>
            </a:endParaRPr>
          </a:p>
          <a:p>
            <a:pPr indent="0" lvl="0" marL="457200" rtl="0" algn="l">
              <a:spcBef>
                <a:spcPts val="0"/>
              </a:spcBef>
              <a:spcAft>
                <a:spcPts val="0"/>
              </a:spcAft>
              <a:buNone/>
            </a:pPr>
            <a:r>
              <a:rPr lang="pt-BR">
                <a:solidFill>
                  <a:schemeClr val="dk1"/>
                </a:solidFill>
                <a:latin typeface="Nunito Sans"/>
                <a:ea typeface="Nunito Sans"/>
                <a:cs typeface="Nunito Sans"/>
                <a:sym typeface="Nunito Sans"/>
              </a:rPr>
              <a:t>não aprendeu</a:t>
            </a:r>
            <a:endParaRPr>
              <a:solidFill>
                <a:schemeClr val="dk1"/>
              </a:solidFill>
              <a:latin typeface="Nunito Sans"/>
              <a:ea typeface="Nunito Sans"/>
              <a:cs typeface="Nunito Sans"/>
              <a:sym typeface="Nunito Sans"/>
            </a:endParaRPr>
          </a:p>
        </p:txBody>
      </p:sp>
      <p:sp>
        <p:nvSpPr>
          <p:cNvPr id="326" name="Google Shape;326;p38"/>
          <p:cNvSpPr/>
          <p:nvPr/>
        </p:nvSpPr>
        <p:spPr>
          <a:xfrm>
            <a:off x="6749100" y="3377225"/>
            <a:ext cx="419400" cy="393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2.1.3 Regressão não-linear</a:t>
            </a:r>
            <a:endParaRPr/>
          </a:p>
        </p:txBody>
      </p:sp>
      <p:sp>
        <p:nvSpPr>
          <p:cNvPr id="332" name="Google Shape;332;p39"/>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33" name="Google Shape;333;p39"/>
          <p:cNvSpPr txBox="1"/>
          <p:nvPr/>
        </p:nvSpPr>
        <p:spPr>
          <a:xfrm>
            <a:off x="2848325" y="1829363"/>
            <a:ext cx="18765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lt1"/>
                </a:solidFill>
                <a:latin typeface="Nunito Sans"/>
                <a:ea typeface="Nunito Sans"/>
                <a:cs typeface="Nunito Sans"/>
                <a:sym typeface="Nunito Sans"/>
              </a:rPr>
              <a:t>ROOT NODE</a:t>
            </a:r>
            <a:endParaRPr b="1">
              <a:solidFill>
                <a:schemeClr val="lt1"/>
              </a:solidFill>
              <a:latin typeface="Nunito Sans"/>
              <a:ea typeface="Nunito Sans"/>
              <a:cs typeface="Nunito Sans"/>
              <a:sym typeface="Nunito Sans"/>
            </a:endParaRPr>
          </a:p>
        </p:txBody>
      </p:sp>
      <p:sp>
        <p:nvSpPr>
          <p:cNvPr id="334" name="Google Shape;334;p39"/>
          <p:cNvSpPr txBox="1"/>
          <p:nvPr/>
        </p:nvSpPr>
        <p:spPr>
          <a:xfrm>
            <a:off x="1157114" y="2688513"/>
            <a:ext cx="15663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5" name="Google Shape;335;p39"/>
          <p:cNvSpPr txBox="1"/>
          <p:nvPr/>
        </p:nvSpPr>
        <p:spPr>
          <a:xfrm>
            <a:off x="4849732" y="2688513"/>
            <a:ext cx="15663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6" name="Google Shape;336;p39"/>
          <p:cNvSpPr txBox="1"/>
          <p:nvPr/>
        </p:nvSpPr>
        <p:spPr>
          <a:xfrm>
            <a:off x="437875" y="3342975"/>
            <a:ext cx="1350000" cy="354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37" name="Google Shape;337;p39"/>
          <p:cNvSpPr txBox="1"/>
          <p:nvPr/>
        </p:nvSpPr>
        <p:spPr>
          <a:xfrm>
            <a:off x="2092787" y="3342975"/>
            <a:ext cx="13500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Decision node</a:t>
            </a:r>
            <a:endParaRPr sz="1100">
              <a:solidFill>
                <a:schemeClr val="dk1"/>
              </a:solidFill>
              <a:latin typeface="Nunito Sans"/>
              <a:ea typeface="Nunito Sans"/>
              <a:cs typeface="Nunito Sans"/>
              <a:sym typeface="Nunito Sans"/>
            </a:endParaRPr>
          </a:p>
        </p:txBody>
      </p:sp>
      <p:sp>
        <p:nvSpPr>
          <p:cNvPr id="338" name="Google Shape;338;p39"/>
          <p:cNvSpPr txBox="1"/>
          <p:nvPr/>
        </p:nvSpPr>
        <p:spPr>
          <a:xfrm>
            <a:off x="5785270" y="3342975"/>
            <a:ext cx="1350000" cy="323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sp>
        <p:nvSpPr>
          <p:cNvPr id="339" name="Google Shape;339;p39"/>
          <p:cNvSpPr txBox="1"/>
          <p:nvPr/>
        </p:nvSpPr>
        <p:spPr>
          <a:xfrm>
            <a:off x="4130366" y="3342975"/>
            <a:ext cx="1350000" cy="323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900">
                <a:solidFill>
                  <a:schemeClr val="dk1"/>
                </a:solidFill>
                <a:latin typeface="Nunito Sans"/>
                <a:ea typeface="Nunito Sans"/>
                <a:cs typeface="Nunito Sans"/>
                <a:sym typeface="Nunito Sans"/>
              </a:rPr>
              <a:t>Decision node</a:t>
            </a:r>
            <a:endParaRPr sz="900">
              <a:solidFill>
                <a:schemeClr val="dk1"/>
              </a:solidFill>
              <a:latin typeface="Nunito Sans"/>
              <a:ea typeface="Nunito Sans"/>
              <a:cs typeface="Nunito Sans"/>
              <a:sym typeface="Nunito Sans"/>
            </a:endParaRPr>
          </a:p>
        </p:txBody>
      </p:sp>
      <p:cxnSp>
        <p:nvCxnSpPr>
          <p:cNvPr id="340" name="Google Shape;340;p39"/>
          <p:cNvCxnSpPr>
            <a:stCxn id="333" idx="2"/>
            <a:endCxn id="334" idx="0"/>
          </p:cNvCxnSpPr>
          <p:nvPr/>
        </p:nvCxnSpPr>
        <p:spPr>
          <a:xfrm flipH="1">
            <a:off x="1940375" y="2229563"/>
            <a:ext cx="1846200" cy="4590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39"/>
          <p:cNvCxnSpPr>
            <a:stCxn id="333" idx="2"/>
            <a:endCxn id="335" idx="0"/>
          </p:cNvCxnSpPr>
          <p:nvPr/>
        </p:nvCxnSpPr>
        <p:spPr>
          <a:xfrm>
            <a:off x="3786575" y="2229563"/>
            <a:ext cx="1846200" cy="4590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39"/>
          <p:cNvCxnSpPr>
            <a:stCxn id="334" idx="2"/>
            <a:endCxn id="336" idx="0"/>
          </p:cNvCxnSpPr>
          <p:nvPr/>
        </p:nvCxnSpPr>
        <p:spPr>
          <a:xfrm flipH="1">
            <a:off x="1112864" y="304251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39"/>
          <p:cNvCxnSpPr>
            <a:stCxn id="334" idx="2"/>
            <a:endCxn id="337" idx="0"/>
          </p:cNvCxnSpPr>
          <p:nvPr/>
        </p:nvCxnSpPr>
        <p:spPr>
          <a:xfrm>
            <a:off x="1940264" y="304251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39"/>
          <p:cNvCxnSpPr>
            <a:stCxn id="335" idx="2"/>
            <a:endCxn id="339" idx="0"/>
          </p:cNvCxnSpPr>
          <p:nvPr/>
        </p:nvCxnSpPr>
        <p:spPr>
          <a:xfrm flipH="1">
            <a:off x="4805482" y="304251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39"/>
          <p:cNvCxnSpPr>
            <a:stCxn id="335" idx="2"/>
            <a:endCxn id="338" idx="0"/>
          </p:cNvCxnSpPr>
          <p:nvPr/>
        </p:nvCxnSpPr>
        <p:spPr>
          <a:xfrm>
            <a:off x="5632882" y="3042513"/>
            <a:ext cx="827400" cy="3006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9"/>
          <p:cNvSpPr txBox="1"/>
          <p:nvPr/>
        </p:nvSpPr>
        <p:spPr>
          <a:xfrm>
            <a:off x="1189175" y="3991000"/>
            <a:ext cx="1350000" cy="354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sp>
        <p:nvSpPr>
          <p:cNvPr id="347" name="Google Shape;347;p39"/>
          <p:cNvSpPr txBox="1"/>
          <p:nvPr/>
        </p:nvSpPr>
        <p:spPr>
          <a:xfrm>
            <a:off x="2996375" y="3991000"/>
            <a:ext cx="1350000" cy="354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Leaf node</a:t>
            </a:r>
            <a:endParaRPr sz="1100">
              <a:solidFill>
                <a:schemeClr val="dk1"/>
              </a:solidFill>
              <a:latin typeface="Nunito Sans"/>
              <a:ea typeface="Nunito Sans"/>
              <a:cs typeface="Nunito Sans"/>
              <a:sym typeface="Nunito Sans"/>
            </a:endParaRPr>
          </a:p>
        </p:txBody>
      </p:sp>
      <p:cxnSp>
        <p:nvCxnSpPr>
          <p:cNvPr id="348" name="Google Shape;348;p39"/>
          <p:cNvCxnSpPr>
            <a:stCxn id="346" idx="0"/>
            <a:endCxn id="337" idx="2"/>
          </p:cNvCxnSpPr>
          <p:nvPr/>
        </p:nvCxnSpPr>
        <p:spPr>
          <a:xfrm flipH="1" rot="10800000">
            <a:off x="1864175" y="3697000"/>
            <a:ext cx="903600" cy="2940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39"/>
          <p:cNvCxnSpPr>
            <a:stCxn id="337" idx="2"/>
            <a:endCxn id="347" idx="0"/>
          </p:cNvCxnSpPr>
          <p:nvPr/>
        </p:nvCxnSpPr>
        <p:spPr>
          <a:xfrm>
            <a:off x="2767787" y="3696975"/>
            <a:ext cx="903600" cy="2940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39"/>
          <p:cNvSpPr txBox="1"/>
          <p:nvPr/>
        </p:nvSpPr>
        <p:spPr>
          <a:xfrm>
            <a:off x="2092775" y="2108750"/>
            <a:ext cx="6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Yes</a:t>
            </a:r>
            <a:endParaRPr>
              <a:solidFill>
                <a:schemeClr val="dk1"/>
              </a:solidFill>
              <a:latin typeface="Nunito Sans"/>
              <a:ea typeface="Nunito Sans"/>
              <a:cs typeface="Nunito Sans"/>
              <a:sym typeface="Nunito Sans"/>
            </a:endParaRPr>
          </a:p>
        </p:txBody>
      </p:sp>
      <p:sp>
        <p:nvSpPr>
          <p:cNvPr id="351" name="Google Shape;351;p39"/>
          <p:cNvSpPr txBox="1"/>
          <p:nvPr/>
        </p:nvSpPr>
        <p:spPr>
          <a:xfrm>
            <a:off x="4840175" y="2108750"/>
            <a:ext cx="6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No</a:t>
            </a:r>
            <a:endParaRPr>
              <a:solidFill>
                <a:schemeClr val="dk1"/>
              </a:solidFill>
              <a:latin typeface="Nunito Sans"/>
              <a:ea typeface="Nunito Sans"/>
              <a:cs typeface="Nunito Sans"/>
              <a:sym typeface="Nunito Sans"/>
            </a:endParaRPr>
          </a:p>
        </p:txBody>
      </p:sp>
      <p:sp>
        <p:nvSpPr>
          <p:cNvPr id="352" name="Google Shape;352;p39"/>
          <p:cNvSpPr txBox="1"/>
          <p:nvPr/>
        </p:nvSpPr>
        <p:spPr>
          <a:xfrm>
            <a:off x="5133150" y="2957675"/>
            <a:ext cx="1935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600">
                <a:solidFill>
                  <a:schemeClr val="dk1"/>
                </a:solidFill>
                <a:latin typeface="Montserrat"/>
                <a:ea typeface="Montserrat"/>
                <a:cs typeface="Montserrat"/>
                <a:sym typeface="Montserrat"/>
              </a:rPr>
              <a:t>…</a:t>
            </a:r>
            <a:endParaRPr sz="9600">
              <a:solidFill>
                <a:schemeClr val="dk1"/>
              </a:solidFill>
              <a:latin typeface="Montserrat"/>
              <a:ea typeface="Montserrat"/>
              <a:cs typeface="Montserrat"/>
              <a:sym typeface="Montserrat"/>
            </a:endParaRPr>
          </a:p>
        </p:txBody>
      </p:sp>
      <p:cxnSp>
        <p:nvCxnSpPr>
          <p:cNvPr id="353" name="Google Shape;353;p39"/>
          <p:cNvCxnSpPr/>
          <p:nvPr/>
        </p:nvCxnSpPr>
        <p:spPr>
          <a:xfrm flipH="1" rot="10800000">
            <a:off x="6460275" y="2321075"/>
            <a:ext cx="375300" cy="2760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39"/>
          <p:cNvSpPr txBox="1"/>
          <p:nvPr/>
        </p:nvSpPr>
        <p:spPr>
          <a:xfrm>
            <a:off x="6895375" y="1440825"/>
            <a:ext cx="2042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Árvore de regressão:</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pureza: variância</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split: diminuição da variância</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predição: média da variável resposta </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a:p>
        </p:txBody>
      </p:sp>
      <p:sp>
        <p:nvSpPr>
          <p:cNvPr id="355" name="Google Shape;355;p39"/>
          <p:cNvSpPr txBox="1"/>
          <p:nvPr>
            <p:ph idx="1" type="body"/>
          </p:nvPr>
        </p:nvSpPr>
        <p:spPr>
          <a:xfrm>
            <a:off x="311700" y="1152475"/>
            <a:ext cx="8283600" cy="2190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pt-BR" sz="1500">
                <a:latin typeface="Nunito Sans"/>
                <a:ea typeface="Nunito Sans"/>
                <a:cs typeface="Nunito Sans"/>
                <a:sym typeface="Nunito Sans"/>
              </a:rPr>
              <a:t>Decision trees</a:t>
            </a:r>
            <a:endParaRPr b="1" sz="1500">
              <a:latin typeface="Nunito Sans"/>
              <a:ea typeface="Nunito Sans"/>
              <a:cs typeface="Nunito Sans"/>
              <a:sym typeface="Nuni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2.1.2 Regressão não-linear</a:t>
            </a:r>
            <a:endParaRPr/>
          </a:p>
        </p:txBody>
      </p:sp>
      <p:sp>
        <p:nvSpPr>
          <p:cNvPr id="361" name="Google Shape;361;p40"/>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62" name="Google Shape;362;p40"/>
          <p:cNvSpPr txBox="1"/>
          <p:nvPr>
            <p:ph idx="1" type="body"/>
          </p:nvPr>
        </p:nvSpPr>
        <p:spPr>
          <a:xfrm>
            <a:off x="311700" y="1152475"/>
            <a:ext cx="8283600" cy="45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pt-BR" sz="1500">
                <a:latin typeface="Nunito Sans"/>
                <a:ea typeface="Nunito Sans"/>
                <a:cs typeface="Nunito Sans"/>
                <a:sym typeface="Nunito Sans"/>
              </a:rPr>
              <a:t>Decision trees</a:t>
            </a:r>
            <a:endParaRPr b="1" sz="1500">
              <a:latin typeface="Nunito Sans"/>
              <a:ea typeface="Nunito Sans"/>
              <a:cs typeface="Nunito Sans"/>
              <a:sym typeface="Nunito Sans"/>
            </a:endParaRPr>
          </a:p>
        </p:txBody>
      </p:sp>
      <p:pic>
        <p:nvPicPr>
          <p:cNvPr id="363" name="Google Shape;363;p40"/>
          <p:cNvPicPr preferRelativeResize="0"/>
          <p:nvPr/>
        </p:nvPicPr>
        <p:blipFill>
          <a:blip r:embed="rId3">
            <a:alphaModFix/>
          </a:blip>
          <a:stretch>
            <a:fillRect/>
          </a:stretch>
        </p:blipFill>
        <p:spPr>
          <a:xfrm>
            <a:off x="2525688" y="1611475"/>
            <a:ext cx="4302966" cy="3227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2.1.3 Regressão não-linear</a:t>
            </a:r>
            <a:endParaRPr/>
          </a:p>
        </p:txBody>
      </p:sp>
      <p:sp>
        <p:nvSpPr>
          <p:cNvPr id="369" name="Google Shape;369;p41"/>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370" name="Google Shape;370;p41"/>
          <p:cNvSpPr txBox="1"/>
          <p:nvPr>
            <p:ph idx="1" type="body"/>
          </p:nvPr>
        </p:nvSpPr>
        <p:spPr>
          <a:xfrm>
            <a:off x="311700" y="1152475"/>
            <a:ext cx="3999600" cy="35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pt-BR" sz="1500">
                <a:latin typeface="Nunito Sans"/>
                <a:ea typeface="Nunito Sans"/>
                <a:cs typeface="Nunito Sans"/>
                <a:sym typeface="Nunito Sans"/>
              </a:rPr>
              <a:t>Decision trees</a:t>
            </a:r>
            <a:endParaRPr b="1" sz="1500">
              <a:latin typeface="Nunito Sans"/>
              <a:ea typeface="Nunito Sans"/>
              <a:cs typeface="Nunito Sans"/>
              <a:sym typeface="Nunito Sans"/>
            </a:endParaRPr>
          </a:p>
          <a:p>
            <a:pPr indent="-323850" lvl="0" marL="457200" rtl="0" algn="l">
              <a:lnSpc>
                <a:spcPct val="115000"/>
              </a:lnSpc>
              <a:spcBef>
                <a:spcPts val="1200"/>
              </a:spcBef>
              <a:spcAft>
                <a:spcPts val="0"/>
              </a:spcAft>
              <a:buSzPts val="1500"/>
              <a:buFont typeface="Nunito Sans"/>
              <a:buChar char="●"/>
            </a:pPr>
            <a:r>
              <a:rPr lang="pt-BR" sz="1500">
                <a:latin typeface="Nunito Sans"/>
                <a:ea typeface="Nunito Sans"/>
                <a:cs typeface="Nunito Sans"/>
                <a:sym typeface="Nunito Sans"/>
              </a:rPr>
              <a:t>Hipótese: </a:t>
            </a:r>
            <a:r>
              <a:rPr lang="pt-BR" sz="1500">
                <a:latin typeface="Cambria Math"/>
                <a:ea typeface="Cambria Math"/>
                <a:cs typeface="Cambria Math"/>
                <a:sym typeface="Cambria Math"/>
              </a:rPr>
              <a:t>Y</a:t>
            </a:r>
            <a:r>
              <a:rPr lang="pt-BR" sz="1500">
                <a:latin typeface="Nunito Sans"/>
                <a:ea typeface="Nunito Sans"/>
                <a:cs typeface="Nunito Sans"/>
                <a:sym typeface="Nunito Sans"/>
              </a:rPr>
              <a:t> se comporta como um conjunto de blocos “if-else”.</a:t>
            </a:r>
            <a:endParaRPr sz="1500">
              <a:latin typeface="Nunito Sans"/>
              <a:ea typeface="Nunito Sans"/>
              <a:cs typeface="Nunito Sans"/>
              <a:sym typeface="Nunito Sans"/>
            </a:endParaRPr>
          </a:p>
          <a:p>
            <a:pPr indent="-323850" lvl="1" marL="914400" rtl="0" algn="l">
              <a:lnSpc>
                <a:spcPct val="115000"/>
              </a:lnSpc>
              <a:spcBef>
                <a:spcPts val="0"/>
              </a:spcBef>
              <a:spcAft>
                <a:spcPts val="0"/>
              </a:spcAft>
              <a:buSzPts val="1500"/>
              <a:buChar char="○"/>
            </a:pPr>
            <a:r>
              <a:rPr lang="pt-BR" sz="1500"/>
              <a:t>Representação matemática?</a:t>
            </a:r>
            <a:endParaRPr sz="1500"/>
          </a:p>
          <a:p>
            <a:pPr indent="0" lvl="0" marL="0" rtl="0" algn="l">
              <a:lnSpc>
                <a:spcPct val="115000"/>
              </a:lnSpc>
              <a:spcBef>
                <a:spcPts val="1200"/>
              </a:spcBef>
              <a:spcAft>
                <a:spcPts val="0"/>
              </a:spcAft>
              <a:buNone/>
            </a:pPr>
            <a:r>
              <a:rPr b="1" lang="pt-BR" sz="1500">
                <a:latin typeface="Nunito Sans"/>
                <a:ea typeface="Nunito Sans"/>
                <a:cs typeface="Nunito Sans"/>
                <a:sym typeface="Nunito Sans"/>
              </a:rPr>
              <a:t>Características gerais:</a:t>
            </a:r>
            <a:endParaRPr b="1" sz="1500">
              <a:latin typeface="Nunito Sans"/>
              <a:ea typeface="Nunito Sans"/>
              <a:cs typeface="Nunito Sans"/>
              <a:sym typeface="Nunito Sans"/>
            </a:endParaRPr>
          </a:p>
          <a:p>
            <a:pPr indent="-323850" lvl="0" marL="457200" rtl="0" algn="l">
              <a:lnSpc>
                <a:spcPct val="115000"/>
              </a:lnSpc>
              <a:spcBef>
                <a:spcPts val="1000"/>
              </a:spcBef>
              <a:spcAft>
                <a:spcPts val="0"/>
              </a:spcAft>
              <a:buSzPts val="1500"/>
              <a:buFont typeface="Nunito Sans"/>
              <a:buChar char="●"/>
            </a:pPr>
            <a:r>
              <a:rPr lang="pt-BR" sz="1500">
                <a:latin typeface="Nunito Sans"/>
                <a:ea typeface="Nunito Sans"/>
                <a:cs typeface="Nunito Sans"/>
                <a:sym typeface="Nunito Sans"/>
              </a:rPr>
              <a:t>Estimação </a:t>
            </a:r>
            <a:r>
              <a:rPr b="1" lang="pt-BR" sz="1500">
                <a:latin typeface="Nunito Sans"/>
                <a:ea typeface="Nunito Sans"/>
                <a:cs typeface="Nunito Sans"/>
                <a:sym typeface="Nunito Sans"/>
              </a:rPr>
              <a:t>não-paramétrica</a:t>
            </a:r>
            <a:r>
              <a:rPr lang="pt-BR" sz="1500">
                <a:latin typeface="Nunito Sans"/>
                <a:ea typeface="Nunito Sans"/>
                <a:cs typeface="Nunito Sans"/>
                <a:sym typeface="Nunito Sans"/>
              </a:rPr>
              <a:t> (“menos-paramétrica”)</a:t>
            </a:r>
            <a:endParaRPr sz="1500">
              <a:latin typeface="Nunito Sans"/>
              <a:ea typeface="Nunito Sans"/>
              <a:cs typeface="Nunito Sans"/>
              <a:sym typeface="Nunito Sans"/>
            </a:endParaRPr>
          </a:p>
          <a:p>
            <a:pPr indent="-323850" lvl="0" marL="457200" rtl="0" algn="l">
              <a:lnSpc>
                <a:spcPct val="115000"/>
              </a:lnSpc>
              <a:spcBef>
                <a:spcPts val="0"/>
              </a:spcBef>
              <a:spcAft>
                <a:spcPts val="0"/>
              </a:spcAft>
              <a:buSzPts val="1500"/>
              <a:buFont typeface="Nunito Sans"/>
              <a:buChar char="●"/>
            </a:pPr>
            <a:r>
              <a:rPr lang="pt-BR" sz="1500">
                <a:latin typeface="Nunito Sans"/>
                <a:ea typeface="Nunito Sans"/>
                <a:cs typeface="Nunito Sans"/>
                <a:sym typeface="Nunito Sans"/>
              </a:rPr>
              <a:t>Ainda assim, simples. Podemos usar </a:t>
            </a:r>
            <a:r>
              <a:rPr i="1" lang="pt-BR" sz="1500">
                <a:latin typeface="Nunito Sans"/>
                <a:ea typeface="Nunito Sans"/>
                <a:cs typeface="Nunito Sans"/>
                <a:sym typeface="Nunito Sans"/>
              </a:rPr>
              <a:t>várias ao mesmo tempo</a:t>
            </a:r>
            <a:endParaRPr i="1" sz="1500">
              <a:latin typeface="Nunito Sans"/>
              <a:ea typeface="Nunito Sans"/>
              <a:cs typeface="Nunito Sans"/>
              <a:sym typeface="Nunito Sans"/>
            </a:endParaRPr>
          </a:p>
        </p:txBody>
      </p:sp>
      <p:sp>
        <p:nvSpPr>
          <p:cNvPr id="371" name="Google Shape;371;p41"/>
          <p:cNvSpPr txBox="1"/>
          <p:nvPr>
            <p:ph idx="1" type="body"/>
          </p:nvPr>
        </p:nvSpPr>
        <p:spPr>
          <a:xfrm>
            <a:off x="4572000" y="1258650"/>
            <a:ext cx="3999600" cy="35973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Nunito Sans SemiBold"/>
              <a:buChar char="●"/>
            </a:pPr>
            <a:r>
              <a:rPr lang="pt-BR" sz="1500">
                <a:latin typeface="Nunito Sans SemiBold"/>
                <a:ea typeface="Nunito Sans SemiBold"/>
                <a:cs typeface="Nunito Sans SemiBold"/>
                <a:sym typeface="Nunito Sans SemiBold"/>
              </a:rPr>
              <a:t>Hiperparâmetros:</a:t>
            </a:r>
            <a:endParaRPr sz="1500">
              <a:latin typeface="Nunito Sans SemiBold"/>
              <a:ea typeface="Nunito Sans SemiBold"/>
              <a:cs typeface="Nunito Sans SemiBold"/>
              <a:sym typeface="Nunito Sans SemiBold"/>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Criterion</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Max depth</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Min samples split</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Min samples leaf</a:t>
            </a:r>
            <a:endParaRPr sz="1500">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Max features</a:t>
            </a:r>
            <a:endParaRPr sz="1500">
              <a:latin typeface="Nunito Sans"/>
              <a:ea typeface="Nunito Sans"/>
              <a:cs typeface="Nunito Sans"/>
              <a:sym typeface="Nunito Sans"/>
            </a:endParaRPr>
          </a:p>
          <a:p>
            <a:pPr indent="0" lvl="0" marL="0" rtl="0" algn="l">
              <a:lnSpc>
                <a:spcPct val="150000"/>
              </a:lnSpc>
              <a:spcBef>
                <a:spcPts val="1200"/>
              </a:spcBef>
              <a:spcAft>
                <a:spcPts val="1200"/>
              </a:spcAft>
              <a:buNone/>
            </a:pPr>
            <a:r>
              <a:rPr lang="pt-BR" sz="1500">
                <a:latin typeface="Nunito Sans"/>
                <a:ea typeface="Nunito Sans"/>
                <a:cs typeface="Nunito Sans"/>
                <a:sym typeface="Nunito Sans"/>
              </a:rPr>
              <a:t>Mais informações </a:t>
            </a:r>
            <a:r>
              <a:rPr lang="pt-BR" sz="1500" u="sng">
                <a:solidFill>
                  <a:schemeClr val="hlink"/>
                </a:solidFill>
                <a:latin typeface="Nunito Sans"/>
                <a:ea typeface="Nunito Sans"/>
                <a:cs typeface="Nunito Sans"/>
                <a:sym typeface="Nunito Sans"/>
                <a:hlinkClick r:id="rId3"/>
              </a:rPr>
              <a:t>aqui</a:t>
            </a:r>
            <a:endParaRPr sz="1500">
              <a:latin typeface="Nunito Sans"/>
              <a:ea typeface="Nunito Sans"/>
              <a:cs typeface="Nunito Sans"/>
              <a:sym typeface="Nuni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Estimação (Não)Paramétrica</a:t>
            </a:r>
            <a:endParaRPr/>
          </a:p>
        </p:txBody>
      </p:sp>
      <p:sp>
        <p:nvSpPr>
          <p:cNvPr id="377" name="Google Shape;377;p42"/>
          <p:cNvSpPr txBox="1"/>
          <p:nvPr>
            <p:ph idx="1" type="body"/>
          </p:nvPr>
        </p:nvSpPr>
        <p:spPr>
          <a:xfrm>
            <a:off x="300675" y="127602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Tipos de estimação:</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a:t>
            </a:r>
            <a:r>
              <a:rPr lang="pt-BR" sz="1500">
                <a:latin typeface="Nunito Sans"/>
                <a:ea typeface="Nunito Sans"/>
                <a:cs typeface="Nunito Sans"/>
                <a:sym typeface="Nunito Sans"/>
              </a:rPr>
              <a:t>Fully parametric: we know everything about the DGP up to a finite vector of parameters</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indent="-323850" lvl="0" marL="457200" rtl="0" algn="l">
              <a:lnSpc>
                <a:spcPct val="150000"/>
              </a:lnSpc>
              <a:spcBef>
                <a:spcPts val="0"/>
              </a:spcBef>
              <a:spcAft>
                <a:spcPts val="0"/>
              </a:spcAft>
              <a:buSzPts val="1500"/>
              <a:buFont typeface="Nunito Sans"/>
              <a:buChar char="●"/>
            </a:pPr>
            <a:r>
              <a:rPr lang="pt-BR" sz="1500">
                <a:latin typeface="Nunito Sans"/>
                <a:ea typeface="Nunito Sans"/>
                <a:cs typeface="Nunito Sans"/>
                <a:sym typeface="Nunito Sans"/>
              </a:rPr>
              <a:t>“Not fully parametric: we want to estimate a finite vector of parameters when the distribution of the data is unknown</a:t>
            </a:r>
            <a:r>
              <a:rPr lang="pt-BR" sz="1500">
                <a:solidFill>
                  <a:schemeClr val="dk1"/>
                </a:solidFill>
                <a:latin typeface="Nunito Sans"/>
                <a:ea typeface="Nunito Sans"/>
                <a:cs typeface="Nunito Sans"/>
                <a:sym typeface="Nunito Sans"/>
              </a:rPr>
              <a:t>”</a:t>
            </a:r>
            <a:endParaRPr sz="1500">
              <a:latin typeface="Nunito Sans"/>
              <a:ea typeface="Nunito Sans"/>
              <a:cs typeface="Nunito Sans"/>
              <a:sym typeface="Nunito Sans"/>
            </a:endParaRPr>
          </a:p>
          <a:p>
            <a:pPr indent="0" lvl="0" marL="457200" rtl="0" algn="l">
              <a:lnSpc>
                <a:spcPct val="150000"/>
              </a:lnSpc>
              <a:spcBef>
                <a:spcPts val="1200"/>
              </a:spcBef>
              <a:spcAft>
                <a:spcPts val="0"/>
              </a:spcAft>
              <a:buNone/>
            </a:pPr>
            <a:r>
              <a:t/>
            </a:r>
            <a:endParaRPr b="1" sz="1500">
              <a:latin typeface="Nunito Sans"/>
              <a:ea typeface="Nunito Sans"/>
              <a:cs typeface="Nunito Sans"/>
              <a:sym typeface="Nunito Sans"/>
            </a:endParaRPr>
          </a:p>
          <a:p>
            <a:pPr indent="0" lvl="0" marL="0" rtl="0" algn="l">
              <a:lnSpc>
                <a:spcPct val="150000"/>
              </a:lnSpc>
              <a:spcBef>
                <a:spcPts val="1200"/>
              </a:spcBef>
              <a:spcAft>
                <a:spcPts val="1200"/>
              </a:spcAft>
              <a:buNone/>
            </a:pPr>
            <a:r>
              <a:t/>
            </a:r>
            <a:endParaRPr sz="1500">
              <a:latin typeface="Nunito Sans"/>
              <a:ea typeface="Nunito Sans"/>
              <a:cs typeface="Nunito Sans"/>
              <a:sym typeface="Nunito Sans"/>
            </a:endParaRPr>
          </a:p>
        </p:txBody>
      </p:sp>
      <p:sp>
        <p:nvSpPr>
          <p:cNvPr id="378" name="Google Shape;378;p4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Ensamble</a:t>
            </a:r>
            <a:endParaRPr/>
          </a:p>
        </p:txBody>
      </p:sp>
      <p:sp>
        <p:nvSpPr>
          <p:cNvPr id="384" name="Google Shape;384;p43"/>
          <p:cNvSpPr txBox="1"/>
          <p:nvPr>
            <p:ph idx="1" type="body"/>
          </p:nvPr>
        </p:nvSpPr>
        <p:spPr>
          <a:xfrm>
            <a:off x="300675" y="127602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pt-BR" sz="1500">
                <a:latin typeface="Nunito Sans"/>
                <a:ea typeface="Nunito Sans"/>
                <a:cs typeface="Nunito Sans"/>
                <a:sym typeface="Nunito Sans"/>
              </a:rPr>
              <a:t>Ensamble</a:t>
            </a:r>
            <a:r>
              <a:rPr b="1" lang="pt-BR" sz="1500">
                <a:latin typeface="Nunito Sans"/>
                <a:ea typeface="Nunito Sans"/>
                <a:cs typeface="Nunito Sans"/>
                <a:sym typeface="Nunito Sans"/>
              </a:rPr>
              <a:t>:</a:t>
            </a:r>
            <a:endParaRPr b="1"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solidFill>
                  <a:schemeClr val="dk1"/>
                </a:solidFill>
                <a:latin typeface="Nunito Sans"/>
                <a:ea typeface="Nunito Sans"/>
                <a:cs typeface="Nunito Sans"/>
                <a:sym typeface="Nunito Sans"/>
              </a:rPr>
              <a:t>“Ensemble learning gives credence to the idea of the “wisdom of crowds,” which suggests that the decision-making of a larger group of people is typically better than that of an individual expert”</a:t>
            </a:r>
            <a:endParaRPr sz="1500">
              <a:solidFill>
                <a:schemeClr val="dk1"/>
              </a:solidFill>
              <a:latin typeface="Nunito Sans"/>
              <a:ea typeface="Nunito Sans"/>
              <a:cs typeface="Nunito Sans"/>
              <a:sym typeface="Nunito Sans"/>
            </a:endParaRPr>
          </a:p>
          <a:p>
            <a:pPr indent="-323850" lvl="0" marL="457200" rtl="0" algn="l">
              <a:lnSpc>
                <a:spcPct val="150000"/>
              </a:lnSpc>
              <a:spcBef>
                <a:spcPts val="0"/>
              </a:spcBef>
              <a:spcAft>
                <a:spcPts val="0"/>
              </a:spcAft>
              <a:buSzPts val="1500"/>
              <a:buFont typeface="Nunito Sans"/>
              <a:buChar char="●"/>
            </a:pPr>
            <a:r>
              <a:rPr lang="pt-BR" sz="1500">
                <a:solidFill>
                  <a:schemeClr val="dk1"/>
                </a:solidFill>
                <a:latin typeface="Nunito Sans"/>
                <a:ea typeface="Nunito Sans"/>
                <a:cs typeface="Nunito Sans"/>
                <a:sym typeface="Nunito Sans"/>
              </a:rPr>
              <a:t>Tipos de ensamble principais: bagging, boosting.</a:t>
            </a:r>
            <a:endParaRPr sz="1500">
              <a:solidFill>
                <a:schemeClr val="dk1"/>
              </a:solidFill>
              <a:latin typeface="Nunito Sans"/>
              <a:ea typeface="Nunito Sans"/>
              <a:cs typeface="Nunito Sans"/>
              <a:sym typeface="Nunito Sans"/>
            </a:endParaRPr>
          </a:p>
          <a:p>
            <a:pPr indent="-323850" lvl="1" marL="914400" rtl="0" algn="l">
              <a:lnSpc>
                <a:spcPct val="150000"/>
              </a:lnSpc>
              <a:spcBef>
                <a:spcPts val="0"/>
              </a:spcBef>
              <a:spcAft>
                <a:spcPts val="0"/>
              </a:spcAft>
              <a:buSzPts val="1500"/>
              <a:buFont typeface="Nunito Sans"/>
              <a:buChar char="○"/>
            </a:pPr>
            <a:r>
              <a:rPr lang="pt-BR" sz="1500">
                <a:solidFill>
                  <a:schemeClr val="dk1"/>
                </a:solidFill>
              </a:rPr>
              <a:t>Random forest é uma extensão de bagging especificamente para decision trees</a:t>
            </a:r>
            <a:endParaRPr sz="1500">
              <a:solidFill>
                <a:schemeClr val="dk1"/>
              </a:solidFill>
              <a:latin typeface="Nunito Sans"/>
              <a:ea typeface="Nunito Sans"/>
              <a:cs typeface="Nunito Sans"/>
              <a:sym typeface="Nunito Sans"/>
            </a:endParaRPr>
          </a:p>
          <a:p>
            <a:pPr indent="0" lvl="0" marL="457200" rtl="0" algn="l">
              <a:lnSpc>
                <a:spcPct val="150000"/>
              </a:lnSpc>
              <a:spcBef>
                <a:spcPts val="1200"/>
              </a:spcBef>
              <a:spcAft>
                <a:spcPts val="0"/>
              </a:spcAft>
              <a:buNone/>
            </a:pPr>
            <a:r>
              <a:t/>
            </a:r>
            <a:endParaRPr b="1" sz="1500">
              <a:latin typeface="Nunito Sans"/>
              <a:ea typeface="Nunito Sans"/>
              <a:cs typeface="Nunito Sans"/>
              <a:sym typeface="Nunito Sans"/>
            </a:endParaRPr>
          </a:p>
          <a:p>
            <a:pPr indent="0" lvl="0" marL="0" rtl="0" algn="l">
              <a:lnSpc>
                <a:spcPct val="150000"/>
              </a:lnSpc>
              <a:spcBef>
                <a:spcPts val="1200"/>
              </a:spcBef>
              <a:spcAft>
                <a:spcPts val="1200"/>
              </a:spcAft>
              <a:buNone/>
            </a:pPr>
            <a:r>
              <a:t/>
            </a:r>
            <a:endParaRPr sz="1500">
              <a:latin typeface="Nunito Sans"/>
              <a:ea typeface="Nunito Sans"/>
              <a:cs typeface="Nunito Sans"/>
              <a:sym typeface="Nunito Sans"/>
            </a:endParaRPr>
          </a:p>
        </p:txBody>
      </p:sp>
      <p:sp>
        <p:nvSpPr>
          <p:cNvPr id="385" name="Google Shape;385;p43"/>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2.1.3 Regressão não-linear</a:t>
            </a:r>
            <a:endParaRPr/>
          </a:p>
        </p:txBody>
      </p:sp>
      <p:sp>
        <p:nvSpPr>
          <p:cNvPr id="391" name="Google Shape;391;p44"/>
          <p:cNvSpPr txBox="1"/>
          <p:nvPr>
            <p:ph idx="1" type="body"/>
          </p:nvPr>
        </p:nvSpPr>
        <p:spPr>
          <a:xfrm>
            <a:off x="311700" y="1152475"/>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B</a:t>
            </a:r>
            <a:r>
              <a:rPr lang="pt-BR" sz="1600">
                <a:latin typeface="Nunito Sans SemiBold"/>
                <a:ea typeface="Nunito Sans SemiBold"/>
                <a:cs typeface="Nunito Sans SemiBold"/>
                <a:sym typeface="Nunito Sans SemiBold"/>
              </a:rPr>
              <a:t>agging e random forests</a:t>
            </a:r>
            <a:endParaRPr sz="1500">
              <a:latin typeface="Nunito Sans SemiBold"/>
              <a:ea typeface="Nunito Sans SemiBold"/>
              <a:cs typeface="Nunito Sans SemiBold"/>
              <a:sym typeface="Nunito Sans SemiBold"/>
            </a:endParaRPr>
          </a:p>
        </p:txBody>
      </p:sp>
      <p:pic>
        <p:nvPicPr>
          <p:cNvPr id="392" name="Google Shape;392;p44"/>
          <p:cNvPicPr preferRelativeResize="0"/>
          <p:nvPr/>
        </p:nvPicPr>
        <p:blipFill>
          <a:blip r:embed="rId3">
            <a:alphaModFix/>
          </a:blip>
          <a:stretch>
            <a:fillRect/>
          </a:stretch>
        </p:blipFill>
        <p:spPr>
          <a:xfrm>
            <a:off x="957050" y="1713925"/>
            <a:ext cx="7229896" cy="3041075"/>
          </a:xfrm>
          <a:prstGeom prst="rect">
            <a:avLst/>
          </a:prstGeom>
          <a:noFill/>
          <a:ln>
            <a:noFill/>
          </a:ln>
        </p:spPr>
      </p:pic>
      <p:sp>
        <p:nvSpPr>
          <p:cNvPr id="393" name="Google Shape;393;p4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196152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1.</a:t>
            </a:r>
            <a:endParaRPr/>
          </a:p>
          <a:p>
            <a:pPr indent="0" lvl="0" marL="0" rtl="0" algn="ctr">
              <a:spcBef>
                <a:spcPts val="0"/>
              </a:spcBef>
              <a:spcAft>
                <a:spcPts val="0"/>
              </a:spcAft>
              <a:buNone/>
            </a:pPr>
            <a:r>
              <a:rPr lang="pt-BR"/>
              <a:t>Modelos e Machine Learning</a:t>
            </a:r>
            <a:endParaRPr/>
          </a:p>
        </p:txBody>
      </p:sp>
      <p:sp>
        <p:nvSpPr>
          <p:cNvPr id="101" name="Google Shape;101;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311700" y="203772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2.2</a:t>
            </a:r>
            <a:endParaRPr/>
          </a:p>
          <a:p>
            <a:pPr indent="0" lvl="0" marL="0" rtl="0" algn="ctr">
              <a:spcBef>
                <a:spcPts val="0"/>
              </a:spcBef>
              <a:spcAft>
                <a:spcPts val="0"/>
              </a:spcAft>
              <a:buNone/>
            </a:pPr>
            <a:r>
              <a:rPr lang="pt-BR"/>
              <a:t>Métodos de classificação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p:nvPr/>
        </p:nvSpPr>
        <p:spPr>
          <a:xfrm>
            <a:off x="4017675" y="2146600"/>
            <a:ext cx="3995700" cy="222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6"/>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2.2.1. Classificação</a:t>
            </a:r>
            <a:endParaRPr/>
          </a:p>
        </p:txBody>
      </p:sp>
      <p:sp>
        <p:nvSpPr>
          <p:cNvPr id="405" name="Google Shape;405;p46"/>
          <p:cNvSpPr txBox="1"/>
          <p:nvPr>
            <p:ph idx="1" type="body"/>
          </p:nvPr>
        </p:nvSpPr>
        <p:spPr>
          <a:xfrm>
            <a:off x="311700" y="1084500"/>
            <a:ext cx="8283600" cy="1200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500">
                <a:latin typeface="Nunito Sans"/>
                <a:ea typeface="Nunito Sans"/>
                <a:cs typeface="Nunito Sans"/>
                <a:sym typeface="Nunito Sans"/>
              </a:rPr>
              <a:t>Problemas de classificação: designar uma observação para uma ou mais categorias</a:t>
            </a:r>
            <a:endParaRPr sz="1500">
              <a:latin typeface="Nunito Sans"/>
              <a:ea typeface="Nunito Sans"/>
              <a:cs typeface="Nunito Sans"/>
              <a:sym typeface="Nunito Sans"/>
            </a:endParaRPr>
          </a:p>
          <a:p>
            <a:pPr indent="-323850" lvl="0" marL="457200" rtl="0" algn="l">
              <a:lnSpc>
                <a:spcPct val="150000"/>
              </a:lnSpc>
              <a:spcBef>
                <a:spcPts val="1200"/>
              </a:spcBef>
              <a:spcAft>
                <a:spcPts val="0"/>
              </a:spcAft>
              <a:buSzPts val="1500"/>
              <a:buFont typeface="Nunito Sans"/>
              <a:buChar char="●"/>
            </a:pPr>
            <a:r>
              <a:rPr lang="pt-BR" sz="1500">
                <a:latin typeface="Nunito Sans"/>
                <a:ea typeface="Nunito Sans"/>
                <a:cs typeface="Nunito Sans"/>
                <a:sym typeface="Nunito Sans"/>
              </a:rPr>
              <a:t>Exemplo: detectar emails que são “spam”</a:t>
            </a:r>
            <a:endParaRPr sz="1500">
              <a:latin typeface="Nunito Sans"/>
              <a:ea typeface="Nunito Sans"/>
              <a:cs typeface="Nunito Sans"/>
              <a:sym typeface="Nunito Sans"/>
            </a:endParaRPr>
          </a:p>
        </p:txBody>
      </p:sp>
      <p:sp>
        <p:nvSpPr>
          <p:cNvPr id="406" name="Google Shape;406;p4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07" name="Google Shape;407;p46"/>
          <p:cNvPicPr preferRelativeResize="0"/>
          <p:nvPr/>
        </p:nvPicPr>
        <p:blipFill>
          <a:blip r:embed="rId3">
            <a:alphaModFix/>
          </a:blip>
          <a:stretch>
            <a:fillRect/>
          </a:stretch>
        </p:blipFill>
        <p:spPr>
          <a:xfrm>
            <a:off x="946622" y="2146600"/>
            <a:ext cx="2759378" cy="2244425"/>
          </a:xfrm>
          <a:prstGeom prst="rect">
            <a:avLst/>
          </a:prstGeom>
          <a:noFill/>
          <a:ln>
            <a:noFill/>
          </a:ln>
        </p:spPr>
      </p:pic>
      <p:pic>
        <p:nvPicPr>
          <p:cNvPr id="408" name="Google Shape;408;p46"/>
          <p:cNvPicPr preferRelativeResize="0"/>
          <p:nvPr/>
        </p:nvPicPr>
        <p:blipFill>
          <a:blip r:embed="rId4">
            <a:alphaModFix/>
          </a:blip>
          <a:stretch>
            <a:fillRect/>
          </a:stretch>
        </p:blipFill>
        <p:spPr>
          <a:xfrm>
            <a:off x="4040750" y="2168625"/>
            <a:ext cx="3951633" cy="220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7"/>
          <p:cNvPicPr preferRelativeResize="0"/>
          <p:nvPr/>
        </p:nvPicPr>
        <p:blipFill rotWithShape="1">
          <a:blip r:embed="rId3">
            <a:alphaModFix/>
          </a:blip>
          <a:srcRect b="0" l="0" r="13532" t="0"/>
          <a:stretch/>
        </p:blipFill>
        <p:spPr>
          <a:xfrm>
            <a:off x="1096450" y="2126025"/>
            <a:ext cx="2651125" cy="2189425"/>
          </a:xfrm>
          <a:prstGeom prst="rect">
            <a:avLst/>
          </a:prstGeom>
          <a:noFill/>
          <a:ln>
            <a:noFill/>
          </a:ln>
        </p:spPr>
      </p:pic>
      <p:sp>
        <p:nvSpPr>
          <p:cNvPr id="414" name="Google Shape;414;p47"/>
          <p:cNvSpPr txBox="1"/>
          <p:nvPr>
            <p:ph idx="1" type="body"/>
          </p:nvPr>
        </p:nvSpPr>
        <p:spPr>
          <a:xfrm>
            <a:off x="311700" y="1084500"/>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Tipos de erro de classificação:</a:t>
            </a:r>
            <a:endParaRPr sz="1600">
              <a:latin typeface="Nunito Sans SemiBold"/>
              <a:ea typeface="Nunito Sans SemiBold"/>
              <a:cs typeface="Nunito Sans SemiBold"/>
              <a:sym typeface="Nunito Sans SemiBold"/>
            </a:endParaRPr>
          </a:p>
        </p:txBody>
      </p:sp>
      <p:sp>
        <p:nvSpPr>
          <p:cNvPr id="415" name="Google Shape;415;p4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Tipos de Erros</a:t>
            </a:r>
            <a:endParaRPr/>
          </a:p>
        </p:txBody>
      </p:sp>
      <p:sp>
        <p:nvSpPr>
          <p:cNvPr id="416" name="Google Shape;416;p4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17" name="Google Shape;417;p47"/>
          <p:cNvSpPr/>
          <p:nvPr/>
        </p:nvSpPr>
        <p:spPr>
          <a:xfrm>
            <a:off x="3521225" y="1837550"/>
            <a:ext cx="993600" cy="767100"/>
          </a:xfrm>
          <a:prstGeom prst="wedgeRoundRectCallout">
            <a:avLst>
              <a:gd fmla="val -36078" name="adj1"/>
              <a:gd fmla="val 69678"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Você está </a:t>
            </a:r>
            <a:r>
              <a:rPr lang="pt-BR"/>
              <a:t>grávido!</a:t>
            </a:r>
            <a:endParaRPr/>
          </a:p>
        </p:txBody>
      </p:sp>
      <p:sp>
        <p:nvSpPr>
          <p:cNvPr id="418" name="Google Shape;418;p47"/>
          <p:cNvSpPr/>
          <p:nvPr/>
        </p:nvSpPr>
        <p:spPr>
          <a:xfrm>
            <a:off x="416875" y="1738425"/>
            <a:ext cx="993600" cy="767100"/>
          </a:xfrm>
          <a:prstGeom prst="wedgeRoundRectCallout">
            <a:avLst>
              <a:gd fmla="val 33384" name="adj1"/>
              <a:gd fmla="val 67843"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vsf medico maluco</a:t>
            </a:r>
            <a:endParaRPr/>
          </a:p>
        </p:txBody>
      </p:sp>
      <p:pic>
        <p:nvPicPr>
          <p:cNvPr id="419" name="Google Shape;419;p47"/>
          <p:cNvPicPr preferRelativeResize="0"/>
          <p:nvPr/>
        </p:nvPicPr>
        <p:blipFill rotWithShape="1">
          <a:blip r:embed="rId4">
            <a:alphaModFix/>
          </a:blip>
          <a:srcRect b="7077" l="17925" r="8969" t="2416"/>
          <a:stretch/>
        </p:blipFill>
        <p:spPr>
          <a:xfrm flipH="1">
            <a:off x="5319550" y="2126025"/>
            <a:ext cx="2651125" cy="2189426"/>
          </a:xfrm>
          <a:prstGeom prst="rect">
            <a:avLst/>
          </a:prstGeom>
          <a:noFill/>
          <a:ln>
            <a:noFill/>
          </a:ln>
        </p:spPr>
      </p:pic>
      <p:sp>
        <p:nvSpPr>
          <p:cNvPr id="420" name="Google Shape;420;p47"/>
          <p:cNvSpPr/>
          <p:nvPr/>
        </p:nvSpPr>
        <p:spPr>
          <a:xfrm>
            <a:off x="5083975" y="1837550"/>
            <a:ext cx="993600" cy="767100"/>
          </a:xfrm>
          <a:prstGeom prst="wedgeRoundRectCallout">
            <a:avLst>
              <a:gd fmla="val 33384" name="adj1"/>
              <a:gd fmla="val 67843"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ta cego </a:t>
            </a:r>
            <a:r>
              <a:rPr lang="pt-BR"/>
              <a:t>porra</a:t>
            </a:r>
            <a:r>
              <a:rPr lang="pt-BR"/>
              <a:t>??</a:t>
            </a:r>
            <a:endParaRPr/>
          </a:p>
        </p:txBody>
      </p:sp>
      <p:sp>
        <p:nvSpPr>
          <p:cNvPr id="421" name="Google Shape;421;p47"/>
          <p:cNvSpPr/>
          <p:nvPr/>
        </p:nvSpPr>
        <p:spPr>
          <a:xfrm>
            <a:off x="7601700" y="1675550"/>
            <a:ext cx="993600" cy="767100"/>
          </a:xfrm>
          <a:prstGeom prst="wedgeRoundRectCallout">
            <a:avLst>
              <a:gd fmla="val -36078" name="adj1"/>
              <a:gd fmla="val 69678"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Você não está grávida!</a:t>
            </a:r>
            <a:endParaRPr/>
          </a:p>
        </p:txBody>
      </p:sp>
      <p:sp>
        <p:nvSpPr>
          <p:cNvPr id="422" name="Google Shape;422;p47"/>
          <p:cNvSpPr txBox="1"/>
          <p:nvPr/>
        </p:nvSpPr>
        <p:spPr>
          <a:xfrm>
            <a:off x="1711463" y="4415600"/>
            <a:ext cx="14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ERRO TIPO I</a:t>
            </a:r>
            <a:endParaRPr b="1">
              <a:solidFill>
                <a:schemeClr val="dk1"/>
              </a:solidFill>
            </a:endParaRPr>
          </a:p>
        </p:txBody>
      </p:sp>
      <p:sp>
        <p:nvSpPr>
          <p:cNvPr id="423" name="Google Shape;423;p47"/>
          <p:cNvSpPr txBox="1"/>
          <p:nvPr/>
        </p:nvSpPr>
        <p:spPr>
          <a:xfrm>
            <a:off x="5934550" y="4415600"/>
            <a:ext cx="14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ERRO TIPO II</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8"/>
          <p:cNvPicPr preferRelativeResize="0"/>
          <p:nvPr/>
        </p:nvPicPr>
        <p:blipFill rotWithShape="1">
          <a:blip r:embed="rId3">
            <a:alphaModFix/>
          </a:blip>
          <a:srcRect b="0" l="0" r="13532" t="0"/>
          <a:stretch/>
        </p:blipFill>
        <p:spPr>
          <a:xfrm>
            <a:off x="1096450" y="2126025"/>
            <a:ext cx="2651125" cy="2189425"/>
          </a:xfrm>
          <a:prstGeom prst="rect">
            <a:avLst/>
          </a:prstGeom>
          <a:noFill/>
          <a:ln>
            <a:noFill/>
          </a:ln>
        </p:spPr>
      </p:pic>
      <p:sp>
        <p:nvSpPr>
          <p:cNvPr id="429" name="Google Shape;429;p48"/>
          <p:cNvSpPr txBox="1"/>
          <p:nvPr>
            <p:ph idx="1" type="body"/>
          </p:nvPr>
        </p:nvSpPr>
        <p:spPr>
          <a:xfrm>
            <a:off x="311700" y="1084500"/>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Tipos de erro de classificação:</a:t>
            </a:r>
            <a:endParaRPr sz="1600">
              <a:latin typeface="Nunito Sans SemiBold"/>
              <a:ea typeface="Nunito Sans SemiBold"/>
              <a:cs typeface="Nunito Sans SemiBold"/>
              <a:sym typeface="Nunito Sans SemiBold"/>
            </a:endParaRPr>
          </a:p>
        </p:txBody>
      </p:sp>
      <p:sp>
        <p:nvSpPr>
          <p:cNvPr id="430" name="Google Shape;430;p48"/>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Conceitos – Tipos de Erros</a:t>
            </a:r>
            <a:endParaRPr/>
          </a:p>
        </p:txBody>
      </p:sp>
      <p:sp>
        <p:nvSpPr>
          <p:cNvPr id="431" name="Google Shape;431;p4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32" name="Google Shape;432;p48"/>
          <p:cNvPicPr preferRelativeResize="0"/>
          <p:nvPr/>
        </p:nvPicPr>
        <p:blipFill rotWithShape="1">
          <a:blip r:embed="rId4">
            <a:alphaModFix/>
          </a:blip>
          <a:srcRect b="7077" l="17925" r="8969" t="2416"/>
          <a:stretch/>
        </p:blipFill>
        <p:spPr>
          <a:xfrm flipH="1">
            <a:off x="5319550" y="2126025"/>
            <a:ext cx="2651125" cy="2189426"/>
          </a:xfrm>
          <a:prstGeom prst="rect">
            <a:avLst/>
          </a:prstGeom>
          <a:noFill/>
          <a:ln>
            <a:noFill/>
          </a:ln>
        </p:spPr>
      </p:pic>
      <p:sp>
        <p:nvSpPr>
          <p:cNvPr id="433" name="Google Shape;433;p48"/>
          <p:cNvSpPr txBox="1"/>
          <p:nvPr/>
        </p:nvSpPr>
        <p:spPr>
          <a:xfrm>
            <a:off x="585521" y="4415600"/>
            <a:ext cx="357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Falso positivo: classificou alguém não pertencente ao grupo </a:t>
            </a:r>
            <a:endParaRPr b="1">
              <a:solidFill>
                <a:schemeClr val="dk1"/>
              </a:solidFill>
            </a:endParaRPr>
          </a:p>
        </p:txBody>
      </p:sp>
      <p:sp>
        <p:nvSpPr>
          <p:cNvPr id="434" name="Google Shape;434;p48"/>
          <p:cNvSpPr txBox="1"/>
          <p:nvPr/>
        </p:nvSpPr>
        <p:spPr>
          <a:xfrm>
            <a:off x="5934550" y="4415600"/>
            <a:ext cx="14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endParaRPr>
          </a:p>
        </p:txBody>
      </p:sp>
      <p:sp>
        <p:nvSpPr>
          <p:cNvPr id="435" name="Google Shape;435;p48"/>
          <p:cNvSpPr txBox="1"/>
          <p:nvPr/>
        </p:nvSpPr>
        <p:spPr>
          <a:xfrm>
            <a:off x="4859800" y="4415600"/>
            <a:ext cx="39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Falso negativo: classificou erroneamente alguém pertencente ao grupo </a:t>
            </a:r>
            <a:endParaRPr b="1">
              <a:solidFill>
                <a:schemeClr val="dk1"/>
              </a:solidFill>
            </a:endParaRPr>
          </a:p>
        </p:txBody>
      </p:sp>
      <p:sp>
        <p:nvSpPr>
          <p:cNvPr id="436" name="Google Shape;436;p48"/>
          <p:cNvSpPr/>
          <p:nvPr/>
        </p:nvSpPr>
        <p:spPr>
          <a:xfrm>
            <a:off x="416875" y="1738425"/>
            <a:ext cx="993600" cy="767100"/>
          </a:xfrm>
          <a:prstGeom prst="wedgeRoundRectCallout">
            <a:avLst>
              <a:gd fmla="val 33384" name="adj1"/>
              <a:gd fmla="val 67843"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vsf medico maluco</a:t>
            </a:r>
            <a:endParaRPr/>
          </a:p>
        </p:txBody>
      </p:sp>
      <p:sp>
        <p:nvSpPr>
          <p:cNvPr id="437" name="Google Shape;437;p48"/>
          <p:cNvSpPr/>
          <p:nvPr/>
        </p:nvSpPr>
        <p:spPr>
          <a:xfrm>
            <a:off x="3521225" y="1837550"/>
            <a:ext cx="993600" cy="767100"/>
          </a:xfrm>
          <a:prstGeom prst="wedgeRoundRectCallout">
            <a:avLst>
              <a:gd fmla="val -36078" name="adj1"/>
              <a:gd fmla="val 69678"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Você está grávido!</a:t>
            </a:r>
            <a:endParaRPr/>
          </a:p>
        </p:txBody>
      </p:sp>
      <p:sp>
        <p:nvSpPr>
          <p:cNvPr id="438" name="Google Shape;438;p48"/>
          <p:cNvSpPr/>
          <p:nvPr/>
        </p:nvSpPr>
        <p:spPr>
          <a:xfrm>
            <a:off x="5083975" y="1837550"/>
            <a:ext cx="993600" cy="767100"/>
          </a:xfrm>
          <a:prstGeom prst="wedgeRoundRectCallout">
            <a:avLst>
              <a:gd fmla="val 33384" name="adj1"/>
              <a:gd fmla="val 67843"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ta cego porra??</a:t>
            </a:r>
            <a:endParaRPr/>
          </a:p>
        </p:txBody>
      </p:sp>
      <p:sp>
        <p:nvSpPr>
          <p:cNvPr id="439" name="Google Shape;439;p48"/>
          <p:cNvSpPr/>
          <p:nvPr/>
        </p:nvSpPr>
        <p:spPr>
          <a:xfrm>
            <a:off x="7601700" y="1675550"/>
            <a:ext cx="993600" cy="767100"/>
          </a:xfrm>
          <a:prstGeom prst="wedgeRoundRectCallout">
            <a:avLst>
              <a:gd fmla="val -36078" name="adj1"/>
              <a:gd fmla="val 69678"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t>Você não está grávida!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2.2.2 Métodos de Classificação</a:t>
            </a:r>
            <a:endParaRPr/>
          </a:p>
        </p:txBody>
      </p:sp>
      <p:sp>
        <p:nvSpPr>
          <p:cNvPr id="445" name="Google Shape;445;p49"/>
          <p:cNvSpPr txBox="1"/>
          <p:nvPr>
            <p:ph idx="1" type="body"/>
          </p:nvPr>
        </p:nvSpPr>
        <p:spPr>
          <a:xfrm>
            <a:off x="311700" y="1152475"/>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Support Vector Machine (SVM)</a:t>
            </a:r>
            <a:endParaRPr sz="1600">
              <a:latin typeface="Nunito Sans SemiBold"/>
              <a:ea typeface="Nunito Sans SemiBold"/>
              <a:cs typeface="Nunito Sans SemiBold"/>
              <a:sym typeface="Nunito Sans SemiBold"/>
            </a:endParaRPr>
          </a:p>
        </p:txBody>
      </p:sp>
      <p:sp>
        <p:nvSpPr>
          <p:cNvPr id="446" name="Google Shape;446;p49"/>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47" name="Google Shape;447;p49"/>
          <p:cNvPicPr preferRelativeResize="0"/>
          <p:nvPr/>
        </p:nvPicPr>
        <p:blipFill>
          <a:blip r:embed="rId3">
            <a:alphaModFix/>
          </a:blip>
          <a:stretch>
            <a:fillRect/>
          </a:stretch>
        </p:blipFill>
        <p:spPr>
          <a:xfrm>
            <a:off x="1343275" y="1791127"/>
            <a:ext cx="3234959" cy="2825623"/>
          </a:xfrm>
          <a:prstGeom prst="rect">
            <a:avLst/>
          </a:prstGeom>
          <a:noFill/>
          <a:ln>
            <a:noFill/>
          </a:ln>
        </p:spPr>
      </p:pic>
      <p:pic>
        <p:nvPicPr>
          <p:cNvPr id="448" name="Google Shape;448;p49"/>
          <p:cNvPicPr preferRelativeResize="0"/>
          <p:nvPr/>
        </p:nvPicPr>
        <p:blipFill>
          <a:blip r:embed="rId4">
            <a:alphaModFix/>
          </a:blip>
          <a:stretch>
            <a:fillRect/>
          </a:stretch>
        </p:blipFill>
        <p:spPr>
          <a:xfrm>
            <a:off x="4975100" y="1791125"/>
            <a:ext cx="2825625" cy="2825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2.2.2 Métodos de Classificação</a:t>
            </a:r>
            <a:endParaRPr/>
          </a:p>
        </p:txBody>
      </p:sp>
      <p:sp>
        <p:nvSpPr>
          <p:cNvPr id="454" name="Google Shape;454;p50"/>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55" name="Google Shape;455;p50"/>
          <p:cNvSpPr txBox="1"/>
          <p:nvPr>
            <p:ph idx="1" type="body"/>
          </p:nvPr>
        </p:nvSpPr>
        <p:spPr>
          <a:xfrm>
            <a:off x="311700" y="1152475"/>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Kernel </a:t>
            </a:r>
            <a:r>
              <a:rPr lang="pt-BR" sz="1600">
                <a:latin typeface="Nunito Sans SemiBold"/>
                <a:ea typeface="Nunito Sans SemiBold"/>
                <a:cs typeface="Nunito Sans SemiBold"/>
                <a:sym typeface="Nunito Sans SemiBold"/>
              </a:rPr>
              <a:t>Support Vector Machine </a:t>
            </a:r>
            <a:endParaRPr sz="1600">
              <a:latin typeface="Nunito Sans SemiBold"/>
              <a:ea typeface="Nunito Sans SemiBold"/>
              <a:cs typeface="Nunito Sans SemiBold"/>
              <a:sym typeface="Nunito Sans SemiBold"/>
            </a:endParaRPr>
          </a:p>
        </p:txBody>
      </p:sp>
      <p:pic>
        <p:nvPicPr>
          <p:cNvPr id="456" name="Google Shape;456;p50"/>
          <p:cNvPicPr preferRelativeResize="0"/>
          <p:nvPr/>
        </p:nvPicPr>
        <p:blipFill>
          <a:blip r:embed="rId3">
            <a:alphaModFix/>
          </a:blip>
          <a:stretch>
            <a:fillRect/>
          </a:stretch>
        </p:blipFill>
        <p:spPr>
          <a:xfrm>
            <a:off x="598613" y="1780125"/>
            <a:ext cx="3850325" cy="2887735"/>
          </a:xfrm>
          <a:prstGeom prst="rect">
            <a:avLst/>
          </a:prstGeom>
          <a:noFill/>
          <a:ln>
            <a:noFill/>
          </a:ln>
        </p:spPr>
      </p:pic>
      <p:pic>
        <p:nvPicPr>
          <p:cNvPr id="457" name="Google Shape;457;p50"/>
          <p:cNvPicPr preferRelativeResize="0"/>
          <p:nvPr/>
        </p:nvPicPr>
        <p:blipFill>
          <a:blip r:embed="rId4">
            <a:alphaModFix/>
          </a:blip>
          <a:stretch>
            <a:fillRect/>
          </a:stretch>
        </p:blipFill>
        <p:spPr>
          <a:xfrm>
            <a:off x="4695063" y="1780125"/>
            <a:ext cx="3850326" cy="28877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2.2.2 Métodos de Classificação</a:t>
            </a:r>
            <a:endParaRPr/>
          </a:p>
        </p:txBody>
      </p:sp>
      <p:sp>
        <p:nvSpPr>
          <p:cNvPr id="463" name="Google Shape;463;p51"/>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64" name="Google Shape;464;p51"/>
          <p:cNvSpPr txBox="1"/>
          <p:nvPr>
            <p:ph idx="1" type="body"/>
          </p:nvPr>
        </p:nvSpPr>
        <p:spPr>
          <a:xfrm>
            <a:off x="311700" y="1152475"/>
            <a:ext cx="3999600" cy="3597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600">
                <a:solidFill>
                  <a:schemeClr val="dk1"/>
                </a:solidFill>
                <a:latin typeface="Nunito Sans SemiBold"/>
                <a:ea typeface="Nunito Sans SemiBold"/>
                <a:cs typeface="Nunito Sans SemiBold"/>
                <a:sym typeface="Nunito Sans SemiBold"/>
              </a:rPr>
              <a:t>Support Vector Machine (SVM)</a:t>
            </a:r>
            <a:endParaRPr b="1" sz="1500">
              <a:latin typeface="Nunito Sans"/>
              <a:ea typeface="Nunito Sans"/>
              <a:cs typeface="Nunito Sans"/>
              <a:sym typeface="Nunito Sans"/>
            </a:endParaRPr>
          </a:p>
          <a:p>
            <a:pPr indent="-311150" lvl="0" marL="457200" rtl="0" algn="l">
              <a:lnSpc>
                <a:spcPct val="115000"/>
              </a:lnSpc>
              <a:spcBef>
                <a:spcPts val="1200"/>
              </a:spcBef>
              <a:spcAft>
                <a:spcPts val="0"/>
              </a:spcAft>
              <a:buSzPts val="1300"/>
              <a:buFont typeface="Nunito Sans"/>
              <a:buChar char="●"/>
            </a:pPr>
            <a:r>
              <a:rPr lang="pt-BR" sz="1300">
                <a:latin typeface="Nunito Sans"/>
                <a:ea typeface="Nunito Sans"/>
                <a:cs typeface="Nunito Sans"/>
                <a:sym typeface="Nunito Sans"/>
              </a:rPr>
              <a:t>Hipótese: baseada na ideia de encontrar um hiperplano de separação que melhor distingue entre as classes dos dados</a:t>
            </a:r>
            <a:endParaRPr sz="1300"/>
          </a:p>
          <a:p>
            <a:pPr indent="0" lvl="0" marL="0" rtl="0" algn="l">
              <a:lnSpc>
                <a:spcPct val="115000"/>
              </a:lnSpc>
              <a:spcBef>
                <a:spcPts val="1200"/>
              </a:spcBef>
              <a:spcAft>
                <a:spcPts val="0"/>
              </a:spcAft>
              <a:buNone/>
            </a:pPr>
            <a:r>
              <a:rPr b="1" lang="pt-BR" sz="1500">
                <a:latin typeface="Nunito Sans"/>
                <a:ea typeface="Nunito Sans"/>
                <a:cs typeface="Nunito Sans"/>
                <a:sym typeface="Nunito Sans"/>
              </a:rPr>
              <a:t>Características gerais:</a:t>
            </a:r>
            <a:endParaRPr b="1" sz="1500">
              <a:latin typeface="Nunito Sans"/>
              <a:ea typeface="Nunito Sans"/>
              <a:cs typeface="Nunito Sans"/>
              <a:sym typeface="Nunito Sans"/>
            </a:endParaRPr>
          </a:p>
          <a:p>
            <a:pPr indent="-311150" lvl="0" marL="457200" rtl="0" algn="l">
              <a:lnSpc>
                <a:spcPct val="115000"/>
              </a:lnSpc>
              <a:spcBef>
                <a:spcPts val="1000"/>
              </a:spcBef>
              <a:spcAft>
                <a:spcPts val="0"/>
              </a:spcAft>
              <a:buSzPts val="1300"/>
              <a:buFont typeface="Nunito Sans"/>
              <a:buChar char="●"/>
            </a:pPr>
            <a:r>
              <a:rPr i="1" lang="pt-BR" sz="1300">
                <a:latin typeface="Nunito Sans"/>
                <a:ea typeface="Nunito Sans"/>
                <a:cs typeface="Nunito Sans"/>
                <a:sym typeface="Nunito Sans"/>
              </a:rPr>
              <a:t>É eficaz mesmo em conjuntos de dados com muitas dimensões</a:t>
            </a:r>
            <a:endParaRPr i="1" sz="1300">
              <a:latin typeface="Nunito Sans"/>
              <a:ea typeface="Nunito Sans"/>
              <a:cs typeface="Nunito Sans"/>
              <a:sym typeface="Nunito Sans"/>
            </a:endParaRPr>
          </a:p>
          <a:p>
            <a:pPr indent="-311150" lvl="0" marL="457200" rtl="0" algn="l">
              <a:lnSpc>
                <a:spcPct val="115000"/>
              </a:lnSpc>
              <a:spcBef>
                <a:spcPts val="0"/>
              </a:spcBef>
              <a:spcAft>
                <a:spcPts val="0"/>
              </a:spcAft>
              <a:buSzPts val="1300"/>
              <a:buFont typeface="Nunito Sans"/>
              <a:buChar char="●"/>
            </a:pPr>
            <a:r>
              <a:rPr i="1" lang="pt-BR" sz="1300">
                <a:latin typeface="Nunito Sans"/>
                <a:ea typeface="Nunito Sans"/>
                <a:cs typeface="Nunito Sans"/>
                <a:sym typeface="Nunito Sans"/>
              </a:rPr>
              <a:t>É menos sensível a dados ruidosos, devido à sua capacidade de definir uma margem de separação mais ampla.</a:t>
            </a:r>
            <a:endParaRPr i="1" sz="1300">
              <a:latin typeface="Nunito Sans"/>
              <a:ea typeface="Nunito Sans"/>
              <a:cs typeface="Nunito Sans"/>
              <a:sym typeface="Nunito Sans"/>
            </a:endParaRPr>
          </a:p>
          <a:p>
            <a:pPr indent="-311150" lvl="0" marL="457200" rtl="0" algn="l">
              <a:lnSpc>
                <a:spcPct val="115000"/>
              </a:lnSpc>
              <a:spcBef>
                <a:spcPts val="0"/>
              </a:spcBef>
              <a:spcAft>
                <a:spcPts val="0"/>
              </a:spcAft>
              <a:buSzPts val="1300"/>
              <a:buFont typeface="Nunito Sans"/>
              <a:buChar char="●"/>
            </a:pPr>
            <a:r>
              <a:rPr i="1" lang="pt-BR" sz="1300">
                <a:latin typeface="Nunito Sans"/>
                <a:ea typeface="Nunito Sans"/>
                <a:cs typeface="Nunito Sans"/>
                <a:sym typeface="Nunito Sans"/>
              </a:rPr>
              <a:t>Tenta manter a maior distância possível entre os exemplos de diferentes classes.</a:t>
            </a:r>
            <a:endParaRPr i="1" sz="1300">
              <a:latin typeface="Nunito Sans"/>
              <a:ea typeface="Nunito Sans"/>
              <a:cs typeface="Nunito Sans"/>
              <a:sym typeface="Nunito Sans"/>
            </a:endParaRPr>
          </a:p>
        </p:txBody>
      </p:sp>
      <p:sp>
        <p:nvSpPr>
          <p:cNvPr id="465" name="Google Shape;465;p51"/>
          <p:cNvSpPr txBox="1"/>
          <p:nvPr>
            <p:ph idx="1" type="body"/>
          </p:nvPr>
        </p:nvSpPr>
        <p:spPr>
          <a:xfrm>
            <a:off x="4572000" y="1258650"/>
            <a:ext cx="3999600" cy="35973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Nunito Sans SemiBold"/>
              <a:buChar char="●"/>
            </a:pPr>
            <a:r>
              <a:rPr lang="pt-BR" sz="1500">
                <a:latin typeface="Nunito Sans SemiBold"/>
                <a:ea typeface="Nunito Sans SemiBold"/>
                <a:cs typeface="Nunito Sans SemiBold"/>
                <a:sym typeface="Nunito Sans SemiBold"/>
              </a:rPr>
              <a:t>Hiperparâmetros:</a:t>
            </a:r>
            <a:endParaRPr sz="1500">
              <a:latin typeface="Nunito Sans SemiBold"/>
              <a:ea typeface="Nunito Sans SemiBold"/>
              <a:cs typeface="Nunito Sans SemiBold"/>
              <a:sym typeface="Nunito Sans SemiBold"/>
            </a:endParaRPr>
          </a:p>
          <a:p>
            <a:pPr indent="-336550" lvl="1" marL="914400" rtl="0" algn="l">
              <a:lnSpc>
                <a:spcPct val="150000"/>
              </a:lnSpc>
              <a:spcBef>
                <a:spcPts val="0"/>
              </a:spcBef>
              <a:spcAft>
                <a:spcPts val="0"/>
              </a:spcAft>
              <a:buSzPts val="1700"/>
              <a:buChar char="○"/>
            </a:pPr>
            <a:r>
              <a:rPr b="1" lang="pt-BR" sz="1300">
                <a:solidFill>
                  <a:schemeClr val="dk1"/>
                </a:solidFill>
              </a:rPr>
              <a:t>C (Regularização): </a:t>
            </a:r>
            <a:r>
              <a:rPr lang="pt-BR" sz="1300">
                <a:solidFill>
                  <a:schemeClr val="dk1"/>
                </a:solidFill>
              </a:rPr>
              <a:t>controla a penalidade por classificações erradas</a:t>
            </a:r>
            <a:endParaRPr sz="1300">
              <a:solidFill>
                <a:schemeClr val="dk1"/>
              </a:solidFill>
            </a:endParaRPr>
          </a:p>
          <a:p>
            <a:pPr indent="-311150" lvl="1" marL="914400" rtl="0" algn="l">
              <a:lnSpc>
                <a:spcPct val="150000"/>
              </a:lnSpc>
              <a:spcBef>
                <a:spcPts val="0"/>
              </a:spcBef>
              <a:spcAft>
                <a:spcPts val="0"/>
              </a:spcAft>
              <a:buSzPts val="1300"/>
              <a:buChar char="○"/>
            </a:pPr>
            <a:r>
              <a:rPr b="1" lang="pt-BR" sz="1300">
                <a:solidFill>
                  <a:schemeClr val="dk1"/>
                </a:solidFill>
              </a:rPr>
              <a:t>Kernel:</a:t>
            </a:r>
            <a:r>
              <a:rPr lang="pt-BR" sz="1300">
                <a:solidFill>
                  <a:schemeClr val="dk1"/>
                </a:solidFill>
              </a:rPr>
              <a:t> determina o tipo de função usada para transformar os dados em um espaço de características de dimensão superi</a:t>
            </a:r>
            <a:r>
              <a:rPr b="1" lang="pt-BR" sz="1300">
                <a:solidFill>
                  <a:schemeClr val="dk1"/>
                </a:solidFill>
              </a:rPr>
              <a:t>or.</a:t>
            </a:r>
            <a:endParaRPr b="1" sz="1300">
              <a:solidFill>
                <a:schemeClr val="dk1"/>
              </a:solidFill>
            </a:endParaRPr>
          </a:p>
          <a:p>
            <a:pPr indent="-298450" lvl="1" marL="914400" rtl="0" algn="l">
              <a:lnSpc>
                <a:spcPct val="150000"/>
              </a:lnSpc>
              <a:spcBef>
                <a:spcPts val="0"/>
              </a:spcBef>
              <a:spcAft>
                <a:spcPts val="0"/>
              </a:spcAft>
              <a:buClr>
                <a:srgbClr val="000000"/>
              </a:buClr>
              <a:buSzPts val="1100"/>
              <a:buFont typeface="Arial"/>
              <a:buChar char="○"/>
            </a:pPr>
            <a:r>
              <a:t/>
            </a:r>
            <a:endParaRPr b="1" sz="1100">
              <a:solidFill>
                <a:srgbClr val="000000"/>
              </a:solidFill>
              <a:latin typeface="Arial"/>
              <a:ea typeface="Arial"/>
              <a:cs typeface="Arial"/>
              <a:sym typeface="Arial"/>
            </a:endParaRPr>
          </a:p>
          <a:p>
            <a:pPr indent="0" lvl="0" marL="0" rtl="0" algn="l">
              <a:lnSpc>
                <a:spcPct val="150000"/>
              </a:lnSpc>
              <a:spcBef>
                <a:spcPts val="1200"/>
              </a:spcBef>
              <a:spcAft>
                <a:spcPts val="1200"/>
              </a:spcAft>
              <a:buNone/>
            </a:pPr>
            <a:r>
              <a:rPr lang="pt-BR" sz="1500">
                <a:latin typeface="Nunito Sans"/>
                <a:ea typeface="Nunito Sans"/>
                <a:cs typeface="Nunito Sans"/>
                <a:sym typeface="Nunito Sans"/>
              </a:rPr>
              <a:t>Mais informações </a:t>
            </a:r>
            <a:r>
              <a:rPr lang="pt-BR" sz="1500" u="sng">
                <a:solidFill>
                  <a:schemeClr val="hlink"/>
                </a:solidFill>
                <a:latin typeface="Nunito Sans"/>
                <a:ea typeface="Nunito Sans"/>
                <a:cs typeface="Nunito Sans"/>
                <a:sym typeface="Nunito Sans"/>
                <a:hlinkClick r:id="rId3"/>
              </a:rPr>
              <a:t>aqui</a:t>
            </a:r>
            <a:endParaRPr sz="1500">
              <a:latin typeface="Nunito Sans"/>
              <a:ea typeface="Nunito Sans"/>
              <a:cs typeface="Nunito Sans"/>
              <a:sym typeface="Nuni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2.2.2 Métodos de Classificação</a:t>
            </a:r>
            <a:endParaRPr/>
          </a:p>
        </p:txBody>
      </p:sp>
      <p:sp>
        <p:nvSpPr>
          <p:cNvPr id="471" name="Google Shape;471;p52"/>
          <p:cNvSpPr txBox="1"/>
          <p:nvPr>
            <p:ph idx="1" type="body"/>
          </p:nvPr>
        </p:nvSpPr>
        <p:spPr>
          <a:xfrm>
            <a:off x="311700" y="1152475"/>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500">
                <a:latin typeface="Nunito Sans SemiBold"/>
                <a:ea typeface="Nunito Sans SemiBold"/>
                <a:cs typeface="Nunito Sans SemiBold"/>
                <a:sym typeface="Nunito Sans SemiBold"/>
              </a:rPr>
              <a:t>Regressão logística</a:t>
            </a:r>
            <a:endParaRPr sz="1500">
              <a:latin typeface="Nunito Sans SemiBold"/>
              <a:ea typeface="Nunito Sans SemiBold"/>
              <a:cs typeface="Nunito Sans SemiBold"/>
              <a:sym typeface="Nunito Sans SemiBold"/>
            </a:endParaRPr>
          </a:p>
          <a:p>
            <a:pPr indent="-323850" lvl="0" marL="457200" rtl="0" algn="l">
              <a:lnSpc>
                <a:spcPct val="150000"/>
              </a:lnSpc>
              <a:spcBef>
                <a:spcPts val="1200"/>
              </a:spcBef>
              <a:spcAft>
                <a:spcPts val="0"/>
              </a:spcAft>
              <a:buSzPts val="1500"/>
              <a:buFont typeface="Nunito Sans SemiBold"/>
              <a:buChar char="●"/>
            </a:pPr>
            <a:r>
              <a:rPr lang="pt-BR" sz="1500">
                <a:latin typeface="Nunito Sans SemiBold"/>
                <a:ea typeface="Nunito Sans SemiBold"/>
                <a:cs typeface="Nunito Sans SemiBold"/>
                <a:sym typeface="Nunito Sans SemiBold"/>
              </a:rPr>
              <a:t>Hipótese: regressão com função não linear, “binarizando” o resultado</a:t>
            </a:r>
            <a:endParaRPr sz="1500">
              <a:latin typeface="Nunito Sans SemiBold"/>
              <a:ea typeface="Nunito Sans SemiBold"/>
              <a:cs typeface="Nunito Sans SemiBold"/>
              <a:sym typeface="Nunito Sans SemiBold"/>
            </a:endParaRPr>
          </a:p>
          <a:p>
            <a:pPr indent="-323850" lvl="1" marL="914400" rtl="0" algn="l">
              <a:lnSpc>
                <a:spcPct val="150000"/>
              </a:lnSpc>
              <a:spcBef>
                <a:spcPts val="0"/>
              </a:spcBef>
              <a:spcAft>
                <a:spcPts val="0"/>
              </a:spcAft>
              <a:buSzPts val="1500"/>
              <a:buFont typeface="Nunito Sans SemiBold"/>
              <a:buChar char="○"/>
            </a:pPr>
            <a:r>
              <a:rPr lang="pt-BR" sz="1500">
                <a:latin typeface="Nunito Sans SemiBold"/>
                <a:ea typeface="Nunito Sans SemiBold"/>
                <a:cs typeface="Nunito Sans SemiBold"/>
                <a:sym typeface="Nunito Sans SemiBold"/>
              </a:rPr>
              <a:t>Y predito seria a probabilidade do indivíduo ser do caso 1</a:t>
            </a:r>
            <a:endParaRPr sz="1500">
              <a:latin typeface="Nunito Sans SemiBold"/>
              <a:ea typeface="Nunito Sans SemiBold"/>
              <a:cs typeface="Nunito Sans SemiBold"/>
              <a:sym typeface="Nunito Sans SemiBold"/>
            </a:endParaRPr>
          </a:p>
          <a:p>
            <a:pPr indent="-323850" lvl="1" marL="914400" rtl="0" algn="l">
              <a:lnSpc>
                <a:spcPct val="150000"/>
              </a:lnSpc>
              <a:spcBef>
                <a:spcPts val="0"/>
              </a:spcBef>
              <a:spcAft>
                <a:spcPts val="0"/>
              </a:spcAft>
              <a:buSzPts val="1500"/>
              <a:buFont typeface="Nunito Sans SemiBold"/>
              <a:buChar char="○"/>
            </a:pPr>
            <a:r>
              <a:rPr lang="pt-BR" sz="1500">
                <a:latin typeface="Nunito Sans SemiBold"/>
                <a:ea typeface="Nunito Sans SemiBold"/>
                <a:cs typeface="Nunito Sans SemiBold"/>
                <a:sym typeface="Nunito Sans SemiBold"/>
              </a:rPr>
              <a:t>Usamos uma função não linear que limita o Y entre 0 e 1</a:t>
            </a:r>
            <a:endParaRPr sz="1500">
              <a:latin typeface="Nunito Sans SemiBold"/>
              <a:ea typeface="Nunito Sans SemiBold"/>
              <a:cs typeface="Nunito Sans SemiBold"/>
              <a:sym typeface="Nunito Sans SemiBold"/>
            </a:endParaRPr>
          </a:p>
        </p:txBody>
      </p:sp>
      <p:sp>
        <p:nvSpPr>
          <p:cNvPr id="472" name="Google Shape;472;p5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473" name="Google Shape;473;p52"/>
          <p:cNvPicPr preferRelativeResize="0"/>
          <p:nvPr/>
        </p:nvPicPr>
        <p:blipFill rotWithShape="1">
          <a:blip r:embed="rId3">
            <a:alphaModFix/>
          </a:blip>
          <a:srcRect b="28033" l="7148" r="7028" t="13961"/>
          <a:stretch/>
        </p:blipFill>
        <p:spPr>
          <a:xfrm>
            <a:off x="2339588" y="2908225"/>
            <a:ext cx="4464824" cy="1909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idx="1" type="body"/>
          </p:nvPr>
        </p:nvSpPr>
        <p:spPr>
          <a:xfrm>
            <a:off x="311700" y="1152475"/>
            <a:ext cx="82836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pt-BR" sz="1600">
                <a:latin typeface="Nunito Sans SemiBold"/>
                <a:ea typeface="Nunito Sans SemiBold"/>
                <a:cs typeface="Nunito Sans SemiBold"/>
                <a:sym typeface="Nunito Sans SemiBold"/>
              </a:rPr>
              <a:t>Decision trees</a:t>
            </a:r>
            <a:endParaRPr sz="1600">
              <a:latin typeface="Nunito Sans SemiBold"/>
              <a:ea typeface="Nunito Sans SemiBold"/>
              <a:cs typeface="Nunito Sans SemiBold"/>
              <a:sym typeface="Nunito Sans SemiBold"/>
            </a:endParaRPr>
          </a:p>
        </p:txBody>
      </p:sp>
      <p:sp>
        <p:nvSpPr>
          <p:cNvPr id="479" name="Google Shape;479;p53"/>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2.2.2 Métodos de Classificação</a:t>
            </a:r>
            <a:endParaRPr/>
          </a:p>
        </p:txBody>
      </p:sp>
      <p:sp>
        <p:nvSpPr>
          <p:cNvPr id="480" name="Google Shape;480;p53"/>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481" name="Google Shape;481;p53"/>
          <p:cNvSpPr txBox="1"/>
          <p:nvPr/>
        </p:nvSpPr>
        <p:spPr>
          <a:xfrm>
            <a:off x="2881438" y="2321063"/>
            <a:ext cx="1876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latin typeface="Nunito Sans"/>
                <a:ea typeface="Nunito Sans"/>
                <a:cs typeface="Nunito Sans"/>
                <a:sym typeface="Nunito Sans"/>
              </a:rPr>
              <a:t>Veio nessa aula?</a:t>
            </a:r>
            <a:endParaRPr>
              <a:solidFill>
                <a:schemeClr val="dk1"/>
              </a:solidFill>
              <a:latin typeface="Nunito Sans"/>
              <a:ea typeface="Nunito Sans"/>
              <a:cs typeface="Nunito Sans"/>
              <a:sym typeface="Nunito Sans"/>
            </a:endParaRPr>
          </a:p>
        </p:txBody>
      </p:sp>
      <p:sp>
        <p:nvSpPr>
          <p:cNvPr id="482" name="Google Shape;482;p53"/>
          <p:cNvSpPr txBox="1"/>
          <p:nvPr/>
        </p:nvSpPr>
        <p:spPr>
          <a:xfrm>
            <a:off x="1190226" y="2930063"/>
            <a:ext cx="15663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Presença &gt; 60%</a:t>
            </a:r>
            <a:endParaRPr sz="1100">
              <a:solidFill>
                <a:schemeClr val="dk1"/>
              </a:solidFill>
              <a:latin typeface="Nunito Sans"/>
              <a:ea typeface="Nunito Sans"/>
              <a:cs typeface="Nunito Sans"/>
              <a:sym typeface="Nunito Sans"/>
            </a:endParaRPr>
          </a:p>
        </p:txBody>
      </p:sp>
      <p:sp>
        <p:nvSpPr>
          <p:cNvPr id="483" name="Google Shape;483;p53"/>
          <p:cNvSpPr txBox="1"/>
          <p:nvPr/>
        </p:nvSpPr>
        <p:spPr>
          <a:xfrm>
            <a:off x="4882845" y="2930063"/>
            <a:ext cx="15663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solidFill>
                  <a:schemeClr val="dk1"/>
                </a:solidFill>
                <a:latin typeface="Nunito Sans"/>
                <a:ea typeface="Nunito Sans"/>
                <a:cs typeface="Nunito Sans"/>
                <a:sym typeface="Nunito Sans"/>
              </a:rPr>
              <a:t>Vai assistir depois?</a:t>
            </a:r>
            <a:endParaRPr sz="1100">
              <a:solidFill>
                <a:schemeClr val="dk1"/>
              </a:solidFill>
              <a:latin typeface="Nunito Sans"/>
              <a:ea typeface="Nunito Sans"/>
              <a:cs typeface="Nunito Sans"/>
              <a:sym typeface="Nunito Sans"/>
            </a:endParaRPr>
          </a:p>
        </p:txBody>
      </p:sp>
      <p:sp>
        <p:nvSpPr>
          <p:cNvPr id="484" name="Google Shape;484;p53"/>
          <p:cNvSpPr txBox="1"/>
          <p:nvPr/>
        </p:nvSpPr>
        <p:spPr>
          <a:xfrm>
            <a:off x="470988" y="3584525"/>
            <a:ext cx="1350000" cy="323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85" name="Google Shape;485;p53"/>
          <p:cNvSpPr txBox="1"/>
          <p:nvPr/>
        </p:nvSpPr>
        <p:spPr>
          <a:xfrm>
            <a:off x="2125900" y="3584525"/>
            <a:ext cx="1350000" cy="323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endParaRPr sz="1100">
              <a:solidFill>
                <a:schemeClr val="dk1"/>
              </a:solidFill>
              <a:latin typeface="Nunito Sans"/>
              <a:ea typeface="Nunito Sans"/>
              <a:cs typeface="Nunito Sans"/>
              <a:sym typeface="Nunito Sans"/>
            </a:endParaRPr>
          </a:p>
        </p:txBody>
      </p:sp>
      <p:sp>
        <p:nvSpPr>
          <p:cNvPr id="486" name="Google Shape;486;p53"/>
          <p:cNvSpPr txBox="1"/>
          <p:nvPr/>
        </p:nvSpPr>
        <p:spPr>
          <a:xfrm>
            <a:off x="5796320" y="3584525"/>
            <a:ext cx="1350000" cy="323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900">
                <a:solidFill>
                  <a:schemeClr val="dk1"/>
                </a:solidFill>
                <a:latin typeface="Nunito Sans"/>
                <a:ea typeface="Nunito Sans"/>
                <a:cs typeface="Nunito Sans"/>
                <a:sym typeface="Nunito Sans"/>
              </a:rPr>
              <a:t>BANIDO!</a:t>
            </a:r>
            <a:endParaRPr sz="900">
              <a:solidFill>
                <a:schemeClr val="dk1"/>
              </a:solidFill>
              <a:latin typeface="Nunito Sans"/>
              <a:ea typeface="Nunito Sans"/>
              <a:cs typeface="Nunito Sans"/>
              <a:sym typeface="Nunito Sans"/>
            </a:endParaRPr>
          </a:p>
        </p:txBody>
      </p:sp>
      <p:sp>
        <p:nvSpPr>
          <p:cNvPr id="487" name="Google Shape;487;p53"/>
          <p:cNvSpPr txBox="1"/>
          <p:nvPr/>
        </p:nvSpPr>
        <p:spPr>
          <a:xfrm>
            <a:off x="4163479" y="3584525"/>
            <a:ext cx="1350000" cy="323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t-BR" sz="900">
                <a:solidFill>
                  <a:schemeClr val="dk1"/>
                </a:solidFill>
                <a:latin typeface="Nunito Sans"/>
                <a:ea typeface="Nunito Sans"/>
                <a:cs typeface="Nunito Sans"/>
                <a:sym typeface="Nunito Sans"/>
              </a:rPr>
              <a:t>Presença &gt; 60%</a:t>
            </a:r>
            <a:endParaRPr sz="900">
              <a:solidFill>
                <a:schemeClr val="dk1"/>
              </a:solidFill>
              <a:latin typeface="Nunito Sans"/>
              <a:ea typeface="Nunito Sans"/>
              <a:cs typeface="Nunito Sans"/>
              <a:sym typeface="Nunito Sans"/>
            </a:endParaRPr>
          </a:p>
        </p:txBody>
      </p:sp>
      <p:cxnSp>
        <p:nvCxnSpPr>
          <p:cNvPr id="488" name="Google Shape;488;p53"/>
          <p:cNvCxnSpPr>
            <a:stCxn id="481" idx="2"/>
            <a:endCxn id="482" idx="0"/>
          </p:cNvCxnSpPr>
          <p:nvPr/>
        </p:nvCxnSpPr>
        <p:spPr>
          <a:xfrm flipH="1">
            <a:off x="1973488" y="2721263"/>
            <a:ext cx="1846200" cy="2088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53"/>
          <p:cNvCxnSpPr>
            <a:stCxn id="481" idx="2"/>
            <a:endCxn id="483" idx="0"/>
          </p:cNvCxnSpPr>
          <p:nvPr/>
        </p:nvCxnSpPr>
        <p:spPr>
          <a:xfrm>
            <a:off x="3819688" y="2721263"/>
            <a:ext cx="1846200" cy="2088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53"/>
          <p:cNvCxnSpPr>
            <a:stCxn id="482" idx="2"/>
            <a:endCxn id="484" idx="0"/>
          </p:cNvCxnSpPr>
          <p:nvPr/>
        </p:nvCxnSpPr>
        <p:spPr>
          <a:xfrm flipH="1">
            <a:off x="1145976" y="328406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53"/>
          <p:cNvCxnSpPr>
            <a:stCxn id="482" idx="2"/>
            <a:endCxn id="485" idx="0"/>
          </p:cNvCxnSpPr>
          <p:nvPr/>
        </p:nvCxnSpPr>
        <p:spPr>
          <a:xfrm>
            <a:off x="1973376" y="328406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53"/>
          <p:cNvCxnSpPr>
            <a:stCxn id="483" idx="2"/>
            <a:endCxn id="487" idx="0"/>
          </p:cNvCxnSpPr>
          <p:nvPr/>
        </p:nvCxnSpPr>
        <p:spPr>
          <a:xfrm flipH="1">
            <a:off x="4838595" y="3284063"/>
            <a:ext cx="827400" cy="3006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53"/>
          <p:cNvCxnSpPr>
            <a:stCxn id="483" idx="2"/>
            <a:endCxn id="486" idx="0"/>
          </p:cNvCxnSpPr>
          <p:nvPr/>
        </p:nvCxnSpPr>
        <p:spPr>
          <a:xfrm>
            <a:off x="5665995" y="3284063"/>
            <a:ext cx="805200" cy="300600"/>
          </a:xfrm>
          <a:prstGeom prst="straightConnector1">
            <a:avLst/>
          </a:prstGeom>
          <a:noFill/>
          <a:ln cap="flat" cmpd="sng" w="9525">
            <a:solidFill>
              <a:schemeClr val="dk2"/>
            </a:solidFill>
            <a:prstDash val="solid"/>
            <a:round/>
            <a:headEnd len="med" w="med" type="none"/>
            <a:tailEnd len="med" w="med" type="none"/>
          </a:ln>
        </p:spPr>
      </p:cxnSp>
      <p:sp>
        <p:nvSpPr>
          <p:cNvPr id="494" name="Google Shape;494;p53"/>
          <p:cNvSpPr txBox="1"/>
          <p:nvPr/>
        </p:nvSpPr>
        <p:spPr>
          <a:xfrm>
            <a:off x="3203488" y="4232550"/>
            <a:ext cx="1350000" cy="323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sz="900">
                <a:solidFill>
                  <a:schemeClr val="dk1"/>
                </a:solidFill>
                <a:latin typeface="Nunito Sans"/>
                <a:ea typeface="Nunito Sans"/>
                <a:cs typeface="Nunito Sans"/>
                <a:sym typeface="Nunito Sans"/>
              </a:rPr>
              <a:t>APROVADO!</a:t>
            </a:r>
            <a:endParaRPr sz="900">
              <a:solidFill>
                <a:schemeClr val="dk1"/>
              </a:solidFill>
              <a:latin typeface="Nunito Sans"/>
              <a:ea typeface="Nunito Sans"/>
              <a:cs typeface="Nunito Sans"/>
              <a:sym typeface="Nunito Sans"/>
            </a:endParaRPr>
          </a:p>
        </p:txBody>
      </p:sp>
      <p:sp>
        <p:nvSpPr>
          <p:cNvPr id="495" name="Google Shape;495;p53"/>
          <p:cNvSpPr txBox="1"/>
          <p:nvPr/>
        </p:nvSpPr>
        <p:spPr>
          <a:xfrm>
            <a:off x="5010688" y="4232550"/>
            <a:ext cx="1350000" cy="354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sz="900">
                <a:solidFill>
                  <a:schemeClr val="dk1"/>
                </a:solidFill>
                <a:latin typeface="Nunito Sans"/>
                <a:ea typeface="Nunito Sans"/>
                <a:cs typeface="Nunito Sans"/>
                <a:sym typeface="Nunito Sans"/>
              </a:rPr>
              <a:t>BANIDO</a:t>
            </a:r>
            <a:r>
              <a:rPr lang="pt-BR" sz="1100">
                <a:solidFill>
                  <a:schemeClr val="dk1"/>
                </a:solidFill>
                <a:latin typeface="Nunito Sans"/>
                <a:ea typeface="Nunito Sans"/>
                <a:cs typeface="Nunito Sans"/>
                <a:sym typeface="Nunito Sans"/>
              </a:rPr>
              <a:t>!</a:t>
            </a:r>
            <a:endParaRPr sz="1100">
              <a:solidFill>
                <a:schemeClr val="dk1"/>
              </a:solidFill>
              <a:latin typeface="Nunito Sans"/>
              <a:ea typeface="Nunito Sans"/>
              <a:cs typeface="Nunito Sans"/>
              <a:sym typeface="Nunito Sans"/>
            </a:endParaRPr>
          </a:p>
        </p:txBody>
      </p:sp>
      <p:cxnSp>
        <p:nvCxnSpPr>
          <p:cNvPr id="496" name="Google Shape;496;p53"/>
          <p:cNvCxnSpPr>
            <a:stCxn id="494" idx="0"/>
            <a:endCxn id="487" idx="2"/>
          </p:cNvCxnSpPr>
          <p:nvPr/>
        </p:nvCxnSpPr>
        <p:spPr>
          <a:xfrm flipH="1" rot="10800000">
            <a:off x="3878488" y="3907650"/>
            <a:ext cx="960000" cy="3249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53"/>
          <p:cNvCxnSpPr>
            <a:stCxn id="487" idx="2"/>
            <a:endCxn id="495" idx="0"/>
          </p:cNvCxnSpPr>
          <p:nvPr/>
        </p:nvCxnSpPr>
        <p:spPr>
          <a:xfrm>
            <a:off x="4838479" y="3907625"/>
            <a:ext cx="847200" cy="3249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53"/>
          <p:cNvSpPr txBox="1"/>
          <p:nvPr/>
        </p:nvSpPr>
        <p:spPr>
          <a:xfrm>
            <a:off x="2066988" y="2350288"/>
            <a:ext cx="6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Yes</a:t>
            </a:r>
            <a:endParaRPr>
              <a:solidFill>
                <a:schemeClr val="dk1"/>
              </a:solidFill>
              <a:latin typeface="Nunito Sans"/>
              <a:ea typeface="Nunito Sans"/>
              <a:cs typeface="Nunito Sans"/>
              <a:sym typeface="Nunito Sans"/>
            </a:endParaRPr>
          </a:p>
        </p:txBody>
      </p:sp>
      <p:sp>
        <p:nvSpPr>
          <p:cNvPr id="499" name="Google Shape;499;p53"/>
          <p:cNvSpPr txBox="1"/>
          <p:nvPr/>
        </p:nvSpPr>
        <p:spPr>
          <a:xfrm>
            <a:off x="4932188" y="2350300"/>
            <a:ext cx="6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No</a:t>
            </a:r>
            <a:endParaRPr>
              <a:solidFill>
                <a:schemeClr val="dk1"/>
              </a:solidFill>
              <a:latin typeface="Nunito Sans"/>
              <a:ea typeface="Nunito Sans"/>
              <a:cs typeface="Nunito Sans"/>
              <a:sym typeface="Nunito Sans"/>
            </a:endParaRPr>
          </a:p>
        </p:txBody>
      </p:sp>
      <p:cxnSp>
        <p:nvCxnSpPr>
          <p:cNvPr id="500" name="Google Shape;500;p53"/>
          <p:cNvCxnSpPr/>
          <p:nvPr/>
        </p:nvCxnSpPr>
        <p:spPr>
          <a:xfrm flipH="1" rot="10800000">
            <a:off x="6118100" y="2525525"/>
            <a:ext cx="375300" cy="276000"/>
          </a:xfrm>
          <a:prstGeom prst="straightConnector1">
            <a:avLst/>
          </a:prstGeom>
          <a:noFill/>
          <a:ln cap="flat" cmpd="sng" w="9525">
            <a:solidFill>
              <a:schemeClr val="dk2"/>
            </a:solidFill>
            <a:prstDash val="solid"/>
            <a:round/>
            <a:headEnd len="med" w="med" type="none"/>
            <a:tailEnd len="med" w="med" type="triangle"/>
          </a:ln>
        </p:spPr>
      </p:cxnSp>
      <p:sp>
        <p:nvSpPr>
          <p:cNvPr id="501" name="Google Shape;501;p53"/>
          <p:cNvSpPr txBox="1"/>
          <p:nvPr/>
        </p:nvSpPr>
        <p:spPr>
          <a:xfrm>
            <a:off x="6553200" y="1645275"/>
            <a:ext cx="2042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Árvore de classificação:</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pureza: gini/entropia</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critério do split: diminuição do gini/entropia</a:t>
            </a:r>
            <a:endParaRPr sz="1000">
              <a:solidFill>
                <a:schemeClr val="dk1"/>
              </a:solidFill>
              <a:latin typeface="Nunito Sans"/>
              <a:ea typeface="Nunito Sans"/>
              <a:cs typeface="Nunito Sans"/>
              <a:sym typeface="Nunito Sans"/>
            </a:endParaRPr>
          </a:p>
          <a:p>
            <a:pPr indent="0" lvl="0" marL="0" rtl="0" algn="l">
              <a:spcBef>
                <a:spcPts val="0"/>
              </a:spcBef>
              <a:spcAft>
                <a:spcPts val="0"/>
              </a:spcAft>
              <a:buNone/>
            </a:pPr>
            <a:r>
              <a:rPr lang="pt-BR" sz="1000">
                <a:solidFill>
                  <a:schemeClr val="dk1"/>
                </a:solidFill>
                <a:latin typeface="Nunito Sans"/>
                <a:ea typeface="Nunito Sans"/>
                <a:cs typeface="Nunito Sans"/>
                <a:sym typeface="Nunito Sans"/>
              </a:rPr>
              <a:t>➡ predição: classe majoritária</a:t>
            </a:r>
            <a:endParaRPr/>
          </a:p>
        </p:txBody>
      </p:sp>
      <p:sp>
        <p:nvSpPr>
          <p:cNvPr id="502" name="Google Shape;502;p53"/>
          <p:cNvSpPr txBox="1"/>
          <p:nvPr/>
        </p:nvSpPr>
        <p:spPr>
          <a:xfrm>
            <a:off x="2881450" y="1371563"/>
            <a:ext cx="1876500" cy="6156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lt1"/>
                </a:solidFill>
                <a:latin typeface="Nunito Sans"/>
                <a:ea typeface="Nunito Sans"/>
                <a:cs typeface="Nunito Sans"/>
                <a:sym typeface="Nunito Sans"/>
              </a:rPr>
              <a:t>Aprovado no Trainee</a:t>
            </a:r>
            <a:endParaRPr b="1">
              <a:solidFill>
                <a:schemeClr val="lt1"/>
              </a:solidFill>
              <a:latin typeface="Nunito Sans"/>
              <a:ea typeface="Nunito Sans"/>
              <a:cs typeface="Nunito Sans"/>
              <a:sym typeface="Nunito Sans"/>
            </a:endParaRPr>
          </a:p>
        </p:txBody>
      </p:sp>
      <p:cxnSp>
        <p:nvCxnSpPr>
          <p:cNvPr id="503" name="Google Shape;503;p53"/>
          <p:cNvCxnSpPr>
            <a:stCxn id="502" idx="2"/>
            <a:endCxn id="481" idx="0"/>
          </p:cNvCxnSpPr>
          <p:nvPr/>
        </p:nvCxnSpPr>
        <p:spPr>
          <a:xfrm>
            <a:off x="3819700" y="1987163"/>
            <a:ext cx="0" cy="33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Revisão</a:t>
            </a:r>
            <a:endParaRPr/>
          </a:p>
        </p:txBody>
      </p:sp>
      <p:sp>
        <p:nvSpPr>
          <p:cNvPr id="509" name="Google Shape;509;p5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10" name="Google Shape;510;p54"/>
          <p:cNvSpPr txBox="1"/>
          <p:nvPr>
            <p:ph idx="1" type="body"/>
          </p:nvPr>
        </p:nvSpPr>
        <p:spPr>
          <a:xfrm>
            <a:off x="311700" y="1076275"/>
            <a:ext cx="8520600" cy="49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a:latin typeface="Nunito Sans"/>
                <a:ea typeface="Nunito Sans"/>
                <a:cs typeface="Nunito Sans"/>
                <a:sym typeface="Nunito Sans"/>
              </a:rPr>
              <a:t>Regressão ou Classificação?</a:t>
            </a:r>
            <a:endParaRPr b="1">
              <a:latin typeface="Nunito Sans"/>
              <a:ea typeface="Nunito Sans"/>
              <a:cs typeface="Nunito Sans"/>
              <a:sym typeface="Nunito Sans"/>
            </a:endParaRPr>
          </a:p>
        </p:txBody>
      </p:sp>
      <p:graphicFrame>
        <p:nvGraphicFramePr>
          <p:cNvPr id="511" name="Google Shape;511;p54"/>
          <p:cNvGraphicFramePr/>
          <p:nvPr/>
        </p:nvGraphicFramePr>
        <p:xfrm>
          <a:off x="952500" y="1928300"/>
          <a:ext cx="3000000" cy="3000000"/>
        </p:xfrm>
        <a:graphic>
          <a:graphicData uri="http://schemas.openxmlformats.org/drawingml/2006/table">
            <a:tbl>
              <a:tblPr>
                <a:noFill/>
                <a:tableStyleId>{7541C759-4DA5-40D6-B075-F7DAAC854D96}</a:tableStyleId>
              </a:tblPr>
              <a:tblGrid>
                <a:gridCol w="1452725"/>
                <a:gridCol w="3373275"/>
                <a:gridCol w="2413000"/>
              </a:tblGrid>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Nº</a:t>
                      </a:r>
                      <a:endParaRPr>
                        <a:solidFill>
                          <a:schemeClr val="dk1"/>
                        </a:solidFill>
                        <a:latin typeface="Nunito Sans"/>
                        <a:ea typeface="Nunito Sans"/>
                        <a:cs typeface="Nunito Sans"/>
                        <a:sym typeface="Nunito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a:t>
                      </a:r>
                      <a:endParaRPr>
                        <a:solidFill>
                          <a:schemeClr val="dk1"/>
                        </a:solidFill>
                        <a:latin typeface="Nunito Sans"/>
                        <a:ea typeface="Nunito Sans"/>
                        <a:cs typeface="Nunito Sans"/>
                        <a:sym typeface="Nunito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MÉTODO</a:t>
                      </a:r>
                      <a:endParaRPr>
                        <a:solidFill>
                          <a:schemeClr val="dk1"/>
                        </a:solidFill>
                        <a:latin typeface="Nunito Sans"/>
                        <a:ea typeface="Nunito Sans"/>
                        <a:cs typeface="Nunito Sans"/>
                        <a:sym typeface="Nunito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 1</a:t>
                      </a:r>
                      <a:endParaRPr>
                        <a:solidFill>
                          <a:schemeClr val="dk1"/>
                        </a:solidFill>
                        <a:latin typeface="Nunito Sans"/>
                        <a:ea typeface="Nunito Sans"/>
                        <a:cs typeface="Nunito Sans"/>
                        <a:sym typeface="Nunito Sans"/>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Precificação</a:t>
                      </a:r>
                      <a:endParaRPr>
                        <a:solidFill>
                          <a:schemeClr val="dk1"/>
                        </a:solidFill>
                        <a:latin typeface="Nunito Sans"/>
                        <a:ea typeface="Nunito Sans"/>
                        <a:cs typeface="Nunito Sans"/>
                        <a:sym typeface="Nunito Sans"/>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REGRESSÃO</a:t>
                      </a:r>
                      <a:endParaRPr>
                        <a:solidFill>
                          <a:schemeClr val="dk1"/>
                        </a:solidFill>
                        <a:latin typeface="Nunito Sans"/>
                        <a:ea typeface="Nunito Sans"/>
                        <a:cs typeface="Nunito Sans"/>
                        <a:sym typeface="Nunito Sans"/>
                      </a:endParaRPr>
                    </a:p>
                  </a:txBody>
                  <a:tcPr marT="91425" marB="91425" marR="91425" marL="91425">
                    <a:lnT cap="flat" cmpd="sng" w="9525">
                      <a:solidFill>
                        <a:schemeClr val="dk1"/>
                      </a:solidFill>
                      <a:prstDash val="solid"/>
                      <a:round/>
                      <a:headEnd len="sm" w="sm" type="none"/>
                      <a:tailEnd len="sm" w="sm" type="none"/>
                    </a:lnT>
                  </a:tcPr>
                </a:tc>
              </a:tr>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 2</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Inadimplência</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T="91425" marB="91425" marR="91425" marL="91425"/>
                </a:tc>
              </a:tr>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 3</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Reconhecimento facial</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CLASSIFICAÇÃO</a:t>
                      </a:r>
                      <a:endParaRPr>
                        <a:solidFill>
                          <a:schemeClr val="dk1"/>
                        </a:solidFill>
                        <a:latin typeface="Nunito Sans"/>
                        <a:ea typeface="Nunito Sans"/>
                        <a:cs typeface="Nunito Sans"/>
                        <a:sym typeface="Nunito Sans"/>
                      </a:endParaRPr>
                    </a:p>
                  </a:txBody>
                  <a:tcPr marT="91425" marB="91425" marR="91425" marL="91425"/>
                </a:tc>
              </a:tr>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 4</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Nível de satisfação</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DEPENDE</a:t>
                      </a:r>
                      <a:endParaRPr>
                        <a:solidFill>
                          <a:schemeClr val="dk1"/>
                        </a:solidFill>
                        <a:latin typeface="Nunito Sans"/>
                        <a:ea typeface="Nunito Sans"/>
                        <a:cs typeface="Nunito Sans"/>
                        <a:sym typeface="Nunito Sans"/>
                      </a:endParaRPr>
                    </a:p>
                  </a:txBody>
                  <a:tcPr marT="91425" marB="91425" marR="91425" marL="91425"/>
                </a:tc>
              </a:tr>
              <a:tr h="381000">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PROBLEMA 5</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Fluxo de mercado</a:t>
                      </a:r>
                      <a:endParaRPr>
                        <a:solidFill>
                          <a:schemeClr val="dk1"/>
                        </a:solidFill>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pt-BR">
                          <a:solidFill>
                            <a:schemeClr val="dk1"/>
                          </a:solidFill>
                          <a:latin typeface="Nunito Sans"/>
                          <a:ea typeface="Nunito Sans"/>
                          <a:cs typeface="Nunito Sans"/>
                          <a:sym typeface="Nunito Sans"/>
                        </a:rPr>
                        <a:t>REGRESSÃO</a:t>
                      </a:r>
                      <a:endParaRPr>
                        <a:solidFill>
                          <a:schemeClr val="dk1"/>
                        </a:solidFill>
                        <a:latin typeface="Nunito Sans"/>
                        <a:ea typeface="Nunito Sans"/>
                        <a:cs typeface="Nunito Sans"/>
                        <a:sym typeface="Nunito Sans"/>
                      </a:endParaRPr>
                    </a:p>
                  </a:txBody>
                  <a:tcPr marT="91425" marB="91425" marR="91425" marL="91425"/>
                </a:tc>
              </a:tr>
            </a:tbl>
          </a:graphicData>
        </a:graphic>
      </p:graphicFrame>
      <p:sp>
        <p:nvSpPr>
          <p:cNvPr id="512" name="Google Shape;512;p54"/>
          <p:cNvSpPr/>
          <p:nvPr/>
        </p:nvSpPr>
        <p:spPr>
          <a:xfrm>
            <a:off x="5849900" y="2373075"/>
            <a:ext cx="1434900" cy="26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p:nvPr/>
        </p:nvSpPr>
        <p:spPr>
          <a:xfrm>
            <a:off x="5849900" y="2779325"/>
            <a:ext cx="1434900" cy="26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p:nvPr/>
        </p:nvSpPr>
        <p:spPr>
          <a:xfrm>
            <a:off x="5849900" y="3185575"/>
            <a:ext cx="1434900" cy="26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p:nvPr/>
        </p:nvSpPr>
        <p:spPr>
          <a:xfrm>
            <a:off x="5849900" y="3591825"/>
            <a:ext cx="1434900" cy="26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a:off x="5849900" y="3998075"/>
            <a:ext cx="1434900" cy="26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Recapitulando</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chemeClr val="dk1"/>
                </a:solidFill>
              </a:rPr>
              <a:t>Na aula passada:</a:t>
            </a:r>
            <a:endParaRPr/>
          </a:p>
          <a:p>
            <a:pPr indent="-323850" lvl="0" marL="457200" rtl="0" algn="l">
              <a:spcBef>
                <a:spcPts val="1200"/>
              </a:spcBef>
              <a:spcAft>
                <a:spcPts val="0"/>
              </a:spcAft>
              <a:buSzPts val="1500"/>
              <a:buFont typeface="Nunito Sans"/>
              <a:buChar char="●"/>
            </a:pPr>
            <a:r>
              <a:rPr lang="pt-BR" sz="1500">
                <a:latin typeface="Nunito Sans"/>
                <a:ea typeface="Nunito Sans"/>
                <a:cs typeface="Nunito Sans"/>
                <a:sym typeface="Nunito Sans"/>
              </a:rPr>
              <a:t>O que é ciência de dados, e etapas de um projeto</a:t>
            </a:r>
            <a:endParaRPr sz="1500">
              <a:latin typeface="Nunito Sans"/>
              <a:ea typeface="Nunito Sans"/>
              <a:cs typeface="Nunito Sans"/>
              <a:sym typeface="Nunito Sans"/>
            </a:endParaRPr>
          </a:p>
          <a:p>
            <a:pPr indent="-323850" lvl="0" marL="457200" rtl="0" algn="l">
              <a:spcBef>
                <a:spcPts val="0"/>
              </a:spcBef>
              <a:spcAft>
                <a:spcPts val="0"/>
              </a:spcAft>
              <a:buSzPts val="1500"/>
              <a:buFont typeface="Nunito Sans"/>
              <a:buChar char="●"/>
            </a:pPr>
            <a:r>
              <a:rPr lang="pt-BR" sz="1500">
                <a:latin typeface="Nunito Sans"/>
                <a:ea typeface="Nunito Sans"/>
                <a:cs typeface="Nunito Sans"/>
                <a:sym typeface="Nunito Sans"/>
              </a:rPr>
              <a:t>Import, tidy, transform, e visualize</a:t>
            </a:r>
            <a:endParaRPr sz="1500">
              <a:latin typeface="Nunito Sans"/>
              <a:ea typeface="Nunito Sans"/>
              <a:cs typeface="Nunito Sans"/>
              <a:sym typeface="Nunito Sans"/>
            </a:endParaRPr>
          </a:p>
          <a:p>
            <a:pPr indent="0" lvl="0" marL="0" rtl="0" algn="l">
              <a:spcBef>
                <a:spcPts val="1200"/>
              </a:spcBef>
              <a:spcAft>
                <a:spcPts val="1200"/>
              </a:spcAft>
              <a:buNone/>
            </a:pPr>
            <a:r>
              <a:rPr lang="pt-BR"/>
              <a:t>Hoje:</a:t>
            </a:r>
            <a:endParaRPr sz="1500"/>
          </a:p>
        </p:txBody>
      </p:sp>
      <p:sp>
        <p:nvSpPr>
          <p:cNvPr id="108" name="Google Shape;108;p19"/>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109" name="Google Shape;109;p19"/>
          <p:cNvPicPr preferRelativeResize="0"/>
          <p:nvPr/>
        </p:nvPicPr>
        <p:blipFill>
          <a:blip r:embed="rId3">
            <a:alphaModFix/>
          </a:blip>
          <a:stretch>
            <a:fillRect/>
          </a:stretch>
        </p:blipFill>
        <p:spPr>
          <a:xfrm>
            <a:off x="1858776" y="2660526"/>
            <a:ext cx="5426458" cy="19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type="title"/>
          </p:nvPr>
        </p:nvSpPr>
        <p:spPr>
          <a:xfrm>
            <a:off x="311700" y="1751225"/>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t>3</a:t>
            </a:r>
            <a:r>
              <a:rPr lang="pt-BR"/>
              <a:t>.</a:t>
            </a:r>
            <a:endParaRPr/>
          </a:p>
          <a:p>
            <a:pPr indent="0" lvl="0" marL="0" rtl="0" algn="ctr">
              <a:spcBef>
                <a:spcPts val="0"/>
              </a:spcBef>
              <a:spcAft>
                <a:spcPts val="0"/>
              </a:spcAft>
              <a:buNone/>
            </a:pPr>
            <a:r>
              <a:rPr lang="pt-BR"/>
              <a:t>Aprendizado Não Supervisionado</a:t>
            </a:r>
            <a:endParaRPr/>
          </a:p>
        </p:txBody>
      </p:sp>
      <p:sp>
        <p:nvSpPr>
          <p:cNvPr id="522" name="Google Shape;522;p5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3750"/>
              <a:t>3.1</a:t>
            </a:r>
            <a:endParaRPr sz="3750"/>
          </a:p>
          <a:p>
            <a:pPr indent="0" lvl="0" marL="0" rtl="0" algn="ctr">
              <a:spcBef>
                <a:spcPts val="0"/>
              </a:spcBef>
              <a:spcAft>
                <a:spcPts val="0"/>
              </a:spcAft>
              <a:buSzPts val="990"/>
              <a:buNone/>
            </a:pPr>
            <a:r>
              <a:rPr lang="pt-BR" sz="3750"/>
              <a:t>Problemas de Clustering</a:t>
            </a:r>
            <a:endParaRPr sz="3750"/>
          </a:p>
        </p:txBody>
      </p:sp>
      <p:sp>
        <p:nvSpPr>
          <p:cNvPr id="528" name="Google Shape;528;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3.1.1 Cluster por </a:t>
            </a:r>
            <a:r>
              <a:rPr lang="pt-BR"/>
              <a:t>partição (</a:t>
            </a:r>
            <a:r>
              <a:rPr lang="pt-BR"/>
              <a:t>K-means)</a:t>
            </a:r>
            <a:endParaRPr/>
          </a:p>
        </p:txBody>
      </p:sp>
      <p:sp>
        <p:nvSpPr>
          <p:cNvPr id="534" name="Google Shape;534;p57"/>
          <p:cNvSpPr txBox="1"/>
          <p:nvPr>
            <p:ph idx="1" type="body"/>
          </p:nvPr>
        </p:nvSpPr>
        <p:spPr>
          <a:xfrm>
            <a:off x="311700" y="2294675"/>
            <a:ext cx="5715000" cy="25233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t/>
            </a:r>
            <a:endParaRPr sz="1600">
              <a:latin typeface="Nunito Sans"/>
              <a:ea typeface="Nunito Sans"/>
              <a:cs typeface="Nunito Sans"/>
              <a:sym typeface="Nunito Sans"/>
            </a:endParaRPr>
          </a:p>
          <a:p>
            <a:pPr indent="-330200" lvl="0" marL="457200" rtl="0" algn="l">
              <a:lnSpc>
                <a:spcPct val="150000"/>
              </a:lnSpc>
              <a:spcBef>
                <a:spcPts val="1200"/>
              </a:spcBef>
              <a:spcAft>
                <a:spcPts val="0"/>
              </a:spcAft>
              <a:buSzPts val="1600"/>
              <a:buFont typeface="Nunito Sans"/>
              <a:buChar char="●"/>
            </a:pPr>
            <a:r>
              <a:rPr lang="pt-BR" sz="1600">
                <a:latin typeface="Nunito Sans"/>
                <a:ea typeface="Nunito Sans"/>
                <a:cs typeface="Nunito Sans"/>
                <a:sym typeface="Nunito Sans"/>
              </a:rPr>
              <a:t>Escolhemos grupos Si (i = 1, 2, …, k), de modo que o quadrado da soma das </a:t>
            </a:r>
            <a:r>
              <a:rPr i="1" lang="pt-BR" sz="1600">
                <a:latin typeface="Nunito Sans"/>
                <a:ea typeface="Nunito Sans"/>
                <a:cs typeface="Nunito Sans"/>
                <a:sym typeface="Nunito Sans"/>
              </a:rPr>
              <a:t>distâncias </a:t>
            </a:r>
            <a:r>
              <a:rPr lang="pt-BR" sz="1600">
                <a:latin typeface="Nunito Sans"/>
                <a:ea typeface="Nunito Sans"/>
                <a:cs typeface="Nunito Sans"/>
                <a:sym typeface="Nunito Sans"/>
              </a:rPr>
              <a:t>entre os pontos de um grupo e seu </a:t>
            </a:r>
            <a:r>
              <a:rPr i="1" lang="pt-BR" sz="1600">
                <a:latin typeface="Nunito Sans"/>
                <a:ea typeface="Nunito Sans"/>
                <a:cs typeface="Nunito Sans"/>
                <a:sym typeface="Nunito Sans"/>
              </a:rPr>
              <a:t>centróide </a:t>
            </a:r>
            <a:r>
              <a:rPr lang="pt-BR" sz="1600">
                <a:latin typeface="Nunito Sans"/>
                <a:ea typeface="Nunito Sans"/>
                <a:cs typeface="Nunito Sans"/>
                <a:sym typeface="Nunito Sans"/>
              </a:rPr>
              <a:t>sejam mínimas</a:t>
            </a:r>
            <a:endParaRPr sz="1600">
              <a:latin typeface="Nunito Sans"/>
              <a:ea typeface="Nunito Sans"/>
              <a:cs typeface="Nunito Sans"/>
              <a:sym typeface="Nunito Sans"/>
            </a:endParaRPr>
          </a:p>
          <a:p>
            <a:pPr indent="-330200" lvl="1" marL="914400" rtl="0" algn="l">
              <a:lnSpc>
                <a:spcPct val="150000"/>
              </a:lnSpc>
              <a:spcBef>
                <a:spcPts val="0"/>
              </a:spcBef>
              <a:spcAft>
                <a:spcPts val="0"/>
              </a:spcAft>
              <a:buSzPts val="1600"/>
              <a:buChar char="○"/>
            </a:pPr>
            <a:r>
              <a:rPr lang="pt-BR" sz="1600"/>
              <a:t>A escolha de k é arbitrária</a:t>
            </a:r>
            <a:endParaRPr sz="1600"/>
          </a:p>
          <a:p>
            <a:pPr indent="-330200" lvl="1" marL="914400" rtl="0" algn="l">
              <a:lnSpc>
                <a:spcPct val="150000"/>
              </a:lnSpc>
              <a:spcBef>
                <a:spcPts val="0"/>
              </a:spcBef>
              <a:spcAft>
                <a:spcPts val="0"/>
              </a:spcAft>
              <a:buSzPts val="1600"/>
              <a:buChar char="○"/>
            </a:pPr>
            <a:r>
              <a:rPr lang="pt-BR" sz="1600"/>
              <a:t>A distância não precisa ser a euclidiana</a:t>
            </a:r>
            <a:endParaRPr sz="1600"/>
          </a:p>
          <a:p>
            <a:pPr indent="-330200" lvl="1" marL="914400" rtl="0" algn="l">
              <a:lnSpc>
                <a:spcPct val="150000"/>
              </a:lnSpc>
              <a:spcBef>
                <a:spcPts val="0"/>
              </a:spcBef>
              <a:spcAft>
                <a:spcPts val="0"/>
              </a:spcAft>
              <a:buSzPts val="1600"/>
              <a:buChar char="○"/>
            </a:pPr>
            <a:r>
              <a:rPr lang="pt-BR" sz="1600"/>
              <a:t>O centróide não precisa ser a média</a:t>
            </a:r>
            <a:endParaRPr sz="1600"/>
          </a:p>
        </p:txBody>
      </p:sp>
      <p:sp>
        <p:nvSpPr>
          <p:cNvPr id="535" name="Google Shape;535;p5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536" name="Google Shape;536;p57"/>
          <p:cNvPicPr preferRelativeResize="0"/>
          <p:nvPr/>
        </p:nvPicPr>
        <p:blipFill>
          <a:blip r:embed="rId3">
            <a:alphaModFix/>
          </a:blip>
          <a:stretch>
            <a:fillRect/>
          </a:stretch>
        </p:blipFill>
        <p:spPr>
          <a:xfrm>
            <a:off x="2080900" y="1919459"/>
            <a:ext cx="2260450" cy="604828"/>
          </a:xfrm>
          <a:prstGeom prst="rect">
            <a:avLst/>
          </a:prstGeom>
          <a:noFill/>
          <a:ln>
            <a:noFill/>
          </a:ln>
        </p:spPr>
      </p:pic>
      <p:pic>
        <p:nvPicPr>
          <p:cNvPr id="537" name="Google Shape;537;p57"/>
          <p:cNvPicPr preferRelativeResize="0"/>
          <p:nvPr/>
        </p:nvPicPr>
        <p:blipFill rotWithShape="1">
          <a:blip r:embed="rId4">
            <a:alphaModFix/>
          </a:blip>
          <a:srcRect b="36321" l="1090" r="58379" t="16477"/>
          <a:stretch/>
        </p:blipFill>
        <p:spPr>
          <a:xfrm>
            <a:off x="6304375" y="1094500"/>
            <a:ext cx="2260449" cy="1755000"/>
          </a:xfrm>
          <a:prstGeom prst="rect">
            <a:avLst/>
          </a:prstGeom>
          <a:noFill/>
          <a:ln>
            <a:noFill/>
          </a:ln>
        </p:spPr>
      </p:pic>
      <p:pic>
        <p:nvPicPr>
          <p:cNvPr id="538" name="Google Shape;538;p57"/>
          <p:cNvPicPr preferRelativeResize="0"/>
          <p:nvPr/>
        </p:nvPicPr>
        <p:blipFill rotWithShape="1">
          <a:blip r:embed="rId4">
            <a:alphaModFix/>
          </a:blip>
          <a:srcRect b="36321" l="56221" r="3246" t="16477"/>
          <a:stretch/>
        </p:blipFill>
        <p:spPr>
          <a:xfrm>
            <a:off x="6304387" y="2994900"/>
            <a:ext cx="2260449" cy="1755000"/>
          </a:xfrm>
          <a:prstGeom prst="rect">
            <a:avLst/>
          </a:prstGeom>
          <a:noFill/>
          <a:ln>
            <a:noFill/>
          </a:ln>
        </p:spPr>
      </p:pic>
      <p:sp>
        <p:nvSpPr>
          <p:cNvPr id="539" name="Google Shape;539;p57"/>
          <p:cNvSpPr txBox="1"/>
          <p:nvPr/>
        </p:nvSpPr>
        <p:spPr>
          <a:xfrm>
            <a:off x="311700" y="1082824"/>
            <a:ext cx="57150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1"/>
              </a:buClr>
              <a:buSzPts val="1600"/>
              <a:buFont typeface="Nunito Sans"/>
              <a:buChar char="●"/>
            </a:pPr>
            <a:r>
              <a:rPr lang="pt-BR" sz="1600">
                <a:solidFill>
                  <a:schemeClr val="dk1"/>
                </a:solidFill>
                <a:latin typeface="Nunito Sans"/>
                <a:ea typeface="Nunito Sans"/>
                <a:cs typeface="Nunito Sans"/>
                <a:sym typeface="Nunito Sans"/>
              </a:rPr>
              <a:t>Método para agrupar observações (parecidas intra-cluster, diferentes inter-clusters)</a:t>
            </a:r>
            <a:endParaRPr>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3.1.2 Cluster por partição (K-means)</a:t>
            </a:r>
            <a:endParaRPr/>
          </a:p>
        </p:txBody>
      </p:sp>
      <p:sp>
        <p:nvSpPr>
          <p:cNvPr id="545" name="Google Shape;545;p5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546" name="Google Shape;546;p58"/>
          <p:cNvPicPr preferRelativeResize="0"/>
          <p:nvPr/>
        </p:nvPicPr>
        <p:blipFill>
          <a:blip r:embed="rId3">
            <a:alphaModFix/>
          </a:blip>
          <a:stretch>
            <a:fillRect/>
          </a:stretch>
        </p:blipFill>
        <p:spPr>
          <a:xfrm>
            <a:off x="1783949" y="1613350"/>
            <a:ext cx="5576125" cy="3136550"/>
          </a:xfrm>
          <a:prstGeom prst="rect">
            <a:avLst/>
          </a:prstGeom>
          <a:noFill/>
          <a:ln>
            <a:noFill/>
          </a:ln>
        </p:spPr>
      </p:pic>
      <p:sp>
        <p:nvSpPr>
          <p:cNvPr id="547" name="Google Shape;547;p58"/>
          <p:cNvSpPr txBox="1"/>
          <p:nvPr>
            <p:ph idx="1" type="body"/>
          </p:nvPr>
        </p:nvSpPr>
        <p:spPr>
          <a:xfrm>
            <a:off x="311700" y="1084500"/>
            <a:ext cx="8283600" cy="3665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Nunito Sans SemiBold"/>
              <a:buChar char="●"/>
            </a:pPr>
            <a:r>
              <a:rPr lang="pt-BR" sz="1600">
                <a:latin typeface="Nunito Sans SemiBold"/>
                <a:ea typeface="Nunito Sans SemiBold"/>
                <a:cs typeface="Nunito Sans SemiBold"/>
                <a:sym typeface="Nunito Sans SemiBold"/>
              </a:rPr>
              <a:t>Processo de iteração KMeans</a:t>
            </a:r>
            <a:endParaRPr sz="1600">
              <a:latin typeface="Nunito Sans SemiBold"/>
              <a:ea typeface="Nunito Sans SemiBold"/>
              <a:cs typeface="Nunito Sans SemiBold"/>
              <a:sym typeface="Nunito Sans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9"/>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3.1.3 Cluster Hierárquico (AGNES e DIANA)</a:t>
            </a:r>
            <a:endParaRPr/>
          </a:p>
        </p:txBody>
      </p:sp>
      <p:sp>
        <p:nvSpPr>
          <p:cNvPr id="553" name="Google Shape;553;p59"/>
          <p:cNvSpPr txBox="1"/>
          <p:nvPr>
            <p:ph idx="1" type="body"/>
          </p:nvPr>
        </p:nvSpPr>
        <p:spPr>
          <a:xfrm>
            <a:off x="311700" y="1152475"/>
            <a:ext cx="8195700" cy="3665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Nunito Sans SemiBold"/>
              <a:buChar char="●"/>
            </a:pPr>
            <a:r>
              <a:rPr lang="pt-BR" sz="1600">
                <a:latin typeface="Nunito Sans SemiBold"/>
                <a:ea typeface="Nunito Sans SemiBold"/>
                <a:cs typeface="Nunito Sans SemiBold"/>
                <a:sym typeface="Nunito Sans SemiBold"/>
              </a:rPr>
              <a:t>Hierarchical</a:t>
            </a:r>
            <a:r>
              <a:rPr lang="pt-BR" sz="1600">
                <a:latin typeface="Nunito Sans SemiBold"/>
                <a:ea typeface="Nunito Sans SemiBold"/>
                <a:cs typeface="Nunito Sans SemiBold"/>
                <a:sym typeface="Nunito Sans SemiBold"/>
              </a:rPr>
              <a:t> clustering:</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330200" lvl="0" marL="457200" rtl="0" algn="l">
              <a:lnSpc>
                <a:spcPct val="150000"/>
              </a:lnSpc>
              <a:spcBef>
                <a:spcPts val="1200"/>
              </a:spcBef>
              <a:spcAft>
                <a:spcPts val="0"/>
              </a:spcAft>
              <a:buSzPts val="1600"/>
              <a:buFont typeface="Nunito Sans SemiBold"/>
              <a:buChar char="●"/>
            </a:pPr>
            <a:r>
              <a:rPr lang="pt-BR" sz="1600">
                <a:latin typeface="Nunito Sans SemiBold"/>
                <a:ea typeface="Nunito Sans SemiBold"/>
                <a:cs typeface="Nunito Sans SemiBold"/>
                <a:sym typeface="Nunito Sans SemiBold"/>
              </a:rPr>
              <a:t>Outros métodos: baseada em densidade ou em distribuição</a:t>
            </a:r>
            <a:endParaRPr sz="1600">
              <a:latin typeface="Nunito Sans SemiBold"/>
              <a:ea typeface="Nunito Sans SemiBold"/>
              <a:cs typeface="Nunito Sans SemiBold"/>
              <a:sym typeface="Nunito Sans SemiBold"/>
            </a:endParaRPr>
          </a:p>
        </p:txBody>
      </p:sp>
      <p:sp>
        <p:nvSpPr>
          <p:cNvPr id="554" name="Google Shape;554;p59"/>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555" name="Google Shape;555;p59"/>
          <p:cNvPicPr preferRelativeResize="0"/>
          <p:nvPr/>
        </p:nvPicPr>
        <p:blipFill rotWithShape="1">
          <a:blip r:embed="rId3">
            <a:alphaModFix/>
          </a:blip>
          <a:srcRect b="11865" l="6213" r="8207" t="23685"/>
          <a:stretch/>
        </p:blipFill>
        <p:spPr>
          <a:xfrm>
            <a:off x="1361900" y="1648800"/>
            <a:ext cx="6420200" cy="2483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0"/>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3.1.3 Cluster</a:t>
            </a:r>
            <a:endParaRPr/>
          </a:p>
        </p:txBody>
      </p:sp>
      <p:sp>
        <p:nvSpPr>
          <p:cNvPr id="561" name="Google Shape;561;p60"/>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62" name="Google Shape;562;p60"/>
          <p:cNvSpPr txBox="1"/>
          <p:nvPr>
            <p:ph idx="1" type="body"/>
          </p:nvPr>
        </p:nvSpPr>
        <p:spPr>
          <a:xfrm>
            <a:off x="311700" y="1152475"/>
            <a:ext cx="3999600" cy="3597300"/>
          </a:xfrm>
          <a:prstGeom prst="rect">
            <a:avLst/>
          </a:prstGeom>
        </p:spPr>
        <p:txBody>
          <a:bodyPr anchorCtr="0" anchor="t" bIns="91425" lIns="91425" spcFirstLastPara="1" rIns="91425" wrap="square" tIns="91425">
            <a:normAutofit lnSpcReduction="10000"/>
          </a:bodyPr>
          <a:lstStyle/>
          <a:p>
            <a:pPr indent="-323850" lvl="0" marL="457200" rtl="0" algn="l">
              <a:lnSpc>
                <a:spcPct val="115000"/>
              </a:lnSpc>
              <a:spcBef>
                <a:spcPts val="0"/>
              </a:spcBef>
              <a:spcAft>
                <a:spcPts val="0"/>
              </a:spcAft>
              <a:buSzPts val="1500"/>
              <a:buFont typeface="Nunito Sans"/>
              <a:buChar char="●"/>
            </a:pPr>
            <a:r>
              <a:rPr lang="pt-BR" sz="1500">
                <a:latin typeface="Nunito Sans"/>
                <a:ea typeface="Nunito Sans"/>
                <a:cs typeface="Nunito Sans"/>
                <a:sym typeface="Nunito Sans"/>
              </a:rPr>
              <a:t>Hipótese: os exemplos de dados em um mesmo cluster devem ser mais similares entre si do que com os exemplos em outros clusters. </a:t>
            </a:r>
            <a:endParaRPr sz="1500"/>
          </a:p>
          <a:p>
            <a:pPr indent="0" lvl="0" marL="0" rtl="0" algn="l">
              <a:lnSpc>
                <a:spcPct val="115000"/>
              </a:lnSpc>
              <a:spcBef>
                <a:spcPts val="1200"/>
              </a:spcBef>
              <a:spcAft>
                <a:spcPts val="0"/>
              </a:spcAft>
              <a:buNone/>
            </a:pPr>
            <a:r>
              <a:rPr b="1" lang="pt-BR" sz="1500">
                <a:latin typeface="Nunito Sans"/>
                <a:ea typeface="Nunito Sans"/>
                <a:cs typeface="Nunito Sans"/>
                <a:sym typeface="Nunito Sans"/>
              </a:rPr>
              <a:t>Características gerais:</a:t>
            </a:r>
            <a:endParaRPr b="1" sz="1500">
              <a:latin typeface="Nunito Sans"/>
              <a:ea typeface="Nunito Sans"/>
              <a:cs typeface="Nunito Sans"/>
              <a:sym typeface="Nunito Sans"/>
            </a:endParaRPr>
          </a:p>
          <a:p>
            <a:pPr indent="-323850" lvl="0" marL="457200" rtl="0" algn="l">
              <a:lnSpc>
                <a:spcPct val="115000"/>
              </a:lnSpc>
              <a:spcBef>
                <a:spcPts val="1000"/>
              </a:spcBef>
              <a:spcAft>
                <a:spcPts val="0"/>
              </a:spcAft>
              <a:buSzPts val="1500"/>
              <a:buFont typeface="Nunito Sans"/>
              <a:buChar char="●"/>
            </a:pPr>
            <a:r>
              <a:rPr i="1" lang="pt-BR" sz="1500">
                <a:latin typeface="Nunito Sans"/>
                <a:ea typeface="Nunito Sans"/>
                <a:cs typeface="Nunito Sans"/>
                <a:sym typeface="Nunito Sans"/>
              </a:rPr>
              <a:t>objetivo principal é descobrir padrões intrínsecos nos dados, agrupando exemplos de dados semelhantes em clusters.</a:t>
            </a:r>
            <a:endParaRPr i="1" sz="1500">
              <a:latin typeface="Nunito Sans"/>
              <a:ea typeface="Nunito Sans"/>
              <a:cs typeface="Nunito Sans"/>
              <a:sym typeface="Nunito Sans"/>
            </a:endParaRPr>
          </a:p>
          <a:p>
            <a:pPr indent="-323850" lvl="0" marL="457200" rtl="0" algn="l">
              <a:lnSpc>
                <a:spcPct val="115000"/>
              </a:lnSpc>
              <a:spcBef>
                <a:spcPts val="0"/>
              </a:spcBef>
              <a:spcAft>
                <a:spcPts val="0"/>
              </a:spcAft>
              <a:buSzPts val="1500"/>
              <a:buFont typeface="Nunito Sans"/>
              <a:buChar char="●"/>
            </a:pPr>
            <a:r>
              <a:rPr i="1" lang="pt-BR" sz="1500">
                <a:latin typeface="Nunito Sans"/>
                <a:ea typeface="Nunito Sans"/>
                <a:cs typeface="Nunito Sans"/>
                <a:sym typeface="Nunito Sans"/>
              </a:rPr>
              <a:t>A qualidade dos resultados do clustering pode depender da inicialização dos centróides (no caso do K-Means) </a:t>
            </a:r>
            <a:endParaRPr i="1" sz="1500">
              <a:latin typeface="Nunito Sans"/>
              <a:ea typeface="Nunito Sans"/>
              <a:cs typeface="Nunito Sans"/>
              <a:sym typeface="Nunito Sans"/>
            </a:endParaRPr>
          </a:p>
        </p:txBody>
      </p:sp>
      <p:sp>
        <p:nvSpPr>
          <p:cNvPr id="563" name="Google Shape;563;p60"/>
          <p:cNvSpPr txBox="1"/>
          <p:nvPr>
            <p:ph idx="1" type="body"/>
          </p:nvPr>
        </p:nvSpPr>
        <p:spPr>
          <a:xfrm>
            <a:off x="4572000" y="1258650"/>
            <a:ext cx="3999600" cy="35973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Nunito Sans SemiBold"/>
              <a:buChar char="●"/>
            </a:pPr>
            <a:r>
              <a:rPr lang="pt-BR" sz="1500">
                <a:latin typeface="Nunito Sans SemiBold"/>
                <a:ea typeface="Nunito Sans SemiBold"/>
                <a:cs typeface="Nunito Sans SemiBold"/>
                <a:sym typeface="Nunito Sans SemiBold"/>
              </a:rPr>
              <a:t>Hiperparâmetros:</a:t>
            </a:r>
            <a:endParaRPr sz="1500">
              <a:latin typeface="Nunito Sans SemiBold"/>
              <a:ea typeface="Nunito Sans SemiBold"/>
              <a:cs typeface="Nunito Sans SemiBold"/>
              <a:sym typeface="Nunito Sans SemiBold"/>
            </a:endParaRPr>
          </a:p>
          <a:p>
            <a:pPr indent="-342900" lvl="1" marL="914400" rtl="0" algn="l">
              <a:lnSpc>
                <a:spcPct val="150000"/>
              </a:lnSpc>
              <a:spcBef>
                <a:spcPts val="0"/>
              </a:spcBef>
              <a:spcAft>
                <a:spcPts val="0"/>
              </a:spcAft>
              <a:buSzPts val="1800"/>
              <a:buFont typeface="Nunito Sans"/>
              <a:buChar char="○"/>
            </a:pPr>
            <a:r>
              <a:rPr b="1" lang="pt-BR">
                <a:solidFill>
                  <a:schemeClr val="dk1"/>
                </a:solidFill>
              </a:rPr>
              <a:t>Número de Clusters (K)</a:t>
            </a:r>
            <a:r>
              <a:rPr lang="pt-BR">
                <a:solidFill>
                  <a:schemeClr val="dk1"/>
                </a:solidFill>
              </a:rPr>
              <a:t>: especifica o número de clusters que o algoritmo deve encontrar nos dados.</a:t>
            </a:r>
            <a:endParaRPr>
              <a:solidFill>
                <a:schemeClr val="dk1"/>
              </a:solidFill>
            </a:endParaRPr>
          </a:p>
          <a:p>
            <a:pPr indent="-317500" lvl="1" marL="914400" rtl="0" algn="l">
              <a:lnSpc>
                <a:spcPct val="150000"/>
              </a:lnSpc>
              <a:spcBef>
                <a:spcPts val="0"/>
              </a:spcBef>
              <a:spcAft>
                <a:spcPts val="0"/>
              </a:spcAft>
              <a:buSzPts val="1400"/>
              <a:buFont typeface="Arial"/>
              <a:buChar char="○"/>
            </a:pPr>
            <a:r>
              <a:rPr b="1" lang="pt-BR">
                <a:solidFill>
                  <a:schemeClr val="dk1"/>
                </a:solidFill>
              </a:rPr>
              <a:t>Critério de Parada: </a:t>
            </a:r>
            <a:r>
              <a:rPr lang="pt-BR" sz="1300">
                <a:solidFill>
                  <a:schemeClr val="dk1"/>
                </a:solidFill>
              </a:rPr>
              <a:t>Número Máximo de Iterações e Convergência:</a:t>
            </a:r>
            <a:endParaRPr sz="1300">
              <a:solidFill>
                <a:schemeClr val="dk1"/>
              </a:solidFill>
            </a:endParaRPr>
          </a:p>
          <a:p>
            <a:pPr indent="0" lvl="0" marL="914400" rtl="0" algn="l">
              <a:lnSpc>
                <a:spcPct val="150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50000"/>
              </a:lnSpc>
              <a:spcBef>
                <a:spcPts val="1200"/>
              </a:spcBef>
              <a:spcAft>
                <a:spcPts val="1200"/>
              </a:spcAft>
              <a:buNone/>
            </a:pPr>
            <a:r>
              <a:rPr lang="pt-BR" sz="1500">
                <a:latin typeface="Nunito Sans"/>
                <a:ea typeface="Nunito Sans"/>
                <a:cs typeface="Nunito Sans"/>
                <a:sym typeface="Nunito Sans"/>
              </a:rPr>
              <a:t>Mais informações </a:t>
            </a:r>
            <a:r>
              <a:rPr lang="pt-BR" sz="1500" u="sng">
                <a:solidFill>
                  <a:schemeClr val="hlink"/>
                </a:solidFill>
                <a:latin typeface="Nunito Sans"/>
                <a:ea typeface="Nunito Sans"/>
                <a:cs typeface="Nunito Sans"/>
                <a:sym typeface="Nunito Sans"/>
                <a:hlinkClick r:id="rId3"/>
              </a:rPr>
              <a:t>aqui</a:t>
            </a:r>
            <a:endParaRPr sz="1500">
              <a:latin typeface="Nunito Sans"/>
              <a:ea typeface="Nunito Sans"/>
              <a:cs typeface="Nunito Sans"/>
              <a:sym typeface="Nuni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1"/>
          <p:cNvSpPr txBox="1"/>
          <p:nvPr>
            <p:ph type="title"/>
          </p:nvPr>
        </p:nvSpPr>
        <p:spPr>
          <a:xfrm>
            <a:off x="311700" y="20402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3750"/>
              <a:t>3.2</a:t>
            </a:r>
            <a:endParaRPr sz="3750"/>
          </a:p>
          <a:p>
            <a:pPr indent="0" lvl="0" marL="0" rtl="0" algn="ctr">
              <a:spcBef>
                <a:spcPts val="0"/>
              </a:spcBef>
              <a:spcAft>
                <a:spcPts val="0"/>
              </a:spcAft>
              <a:buSzPts val="990"/>
              <a:buNone/>
            </a:pPr>
            <a:r>
              <a:rPr lang="pt-BR" sz="3750"/>
              <a:t>Redução de Dimensionalidade</a:t>
            </a:r>
            <a:endParaRPr sz="3750"/>
          </a:p>
        </p:txBody>
      </p:sp>
      <p:sp>
        <p:nvSpPr>
          <p:cNvPr id="569" name="Google Shape;569;p6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3.2 </a:t>
            </a:r>
            <a:r>
              <a:rPr lang="pt-BR"/>
              <a:t>PCA</a:t>
            </a:r>
            <a:endParaRPr/>
          </a:p>
        </p:txBody>
      </p:sp>
      <p:sp>
        <p:nvSpPr>
          <p:cNvPr id="575" name="Google Shape;575;p62"/>
          <p:cNvSpPr txBox="1"/>
          <p:nvPr>
            <p:ph idx="1" type="body"/>
          </p:nvPr>
        </p:nvSpPr>
        <p:spPr>
          <a:xfrm>
            <a:off x="311700" y="1152475"/>
            <a:ext cx="8283600" cy="36654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Método para comprimir informações de muitas variáveis. Diminuímos o número total de variáveis, perdendo o mínimo possível de informação no caminho</a:t>
            </a:r>
            <a:endParaRPr sz="1600">
              <a:latin typeface="Nunito Sans"/>
              <a:ea typeface="Nunito Sans"/>
              <a:cs typeface="Nunito Sans"/>
              <a:sym typeface="Nunito Sans"/>
            </a:endParaRPr>
          </a:p>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Passos (curiosidade):</a:t>
            </a:r>
            <a:endParaRPr sz="1600">
              <a:latin typeface="Nunito Sans"/>
              <a:ea typeface="Nunito Sans"/>
              <a:cs typeface="Nunito Sans"/>
              <a:sym typeface="Nunito Sans"/>
            </a:endParaRPr>
          </a:p>
          <a:p>
            <a:pPr indent="-330200" lvl="1" marL="914400" rtl="0" algn="l">
              <a:lnSpc>
                <a:spcPct val="150000"/>
              </a:lnSpc>
              <a:spcBef>
                <a:spcPts val="0"/>
              </a:spcBef>
              <a:spcAft>
                <a:spcPts val="0"/>
              </a:spcAft>
              <a:buSzPts val="1600"/>
              <a:buFont typeface="Nunito Sans SemiBold"/>
              <a:buChar char="○"/>
            </a:pPr>
            <a:r>
              <a:rPr lang="pt-BR" sz="1600"/>
              <a:t>Normalizar as variáveis </a:t>
            </a:r>
            <a:r>
              <a:rPr lang="pt-BR" sz="1600">
                <a:latin typeface="Cambria Math"/>
                <a:ea typeface="Cambria Math"/>
                <a:cs typeface="Cambria Math"/>
                <a:sym typeface="Cambria Math"/>
              </a:rPr>
              <a:t>x’ = (x - E[x])/SD(x)</a:t>
            </a:r>
            <a:endParaRPr sz="1600">
              <a:latin typeface="Cambria Math"/>
              <a:ea typeface="Cambria Math"/>
              <a:cs typeface="Cambria Math"/>
              <a:sym typeface="Cambria Math"/>
            </a:endParaRPr>
          </a:p>
          <a:p>
            <a:pPr indent="-330200" lvl="1" marL="914400" rtl="0" algn="l">
              <a:lnSpc>
                <a:spcPct val="150000"/>
              </a:lnSpc>
              <a:spcBef>
                <a:spcPts val="0"/>
              </a:spcBef>
              <a:spcAft>
                <a:spcPts val="0"/>
              </a:spcAft>
              <a:buSzPts val="1600"/>
              <a:buChar char="○"/>
            </a:pPr>
            <a:r>
              <a:rPr lang="pt-BR" sz="1600"/>
              <a:t>Calcular a matriz de variância-covariância</a:t>
            </a:r>
            <a:endParaRPr sz="1600"/>
          </a:p>
          <a:p>
            <a:pPr indent="-330200" lvl="1" marL="914400" rtl="0" algn="l">
              <a:lnSpc>
                <a:spcPct val="150000"/>
              </a:lnSpc>
              <a:spcBef>
                <a:spcPts val="0"/>
              </a:spcBef>
              <a:spcAft>
                <a:spcPts val="0"/>
              </a:spcAft>
              <a:buSzPts val="1600"/>
              <a:buFont typeface="Nunito Sans SemiBold"/>
              <a:buChar char="○"/>
            </a:pPr>
            <a:r>
              <a:rPr lang="pt-BR" sz="1600"/>
              <a:t>Calcular os autovetores (componentes). Os associados à </a:t>
            </a:r>
            <a:r>
              <a:rPr b="1" lang="pt-BR" sz="1600"/>
              <a:t>autovalores mais altos explicam maior parte da variância</a:t>
            </a:r>
            <a:r>
              <a:rPr lang="pt-BR" sz="1600"/>
              <a:t> do conjunto de variáveis (principais)</a:t>
            </a:r>
            <a:endParaRPr sz="1600"/>
          </a:p>
          <a:p>
            <a:pPr indent="-330200" lvl="2" marL="1371600" rtl="0" algn="l">
              <a:lnSpc>
                <a:spcPct val="150000"/>
              </a:lnSpc>
              <a:spcBef>
                <a:spcPts val="0"/>
              </a:spcBef>
              <a:spcAft>
                <a:spcPts val="0"/>
              </a:spcAft>
              <a:buSzPts val="1600"/>
              <a:buChar char="■"/>
            </a:pPr>
            <a:r>
              <a:rPr lang="pt-BR" sz="1600"/>
              <a:t>A porcentagem é autovalor / soma dos autovalores</a:t>
            </a:r>
            <a:endParaRPr sz="1600"/>
          </a:p>
          <a:p>
            <a:pPr indent="-330200" lvl="1" marL="914400" rtl="0" algn="l">
              <a:lnSpc>
                <a:spcPct val="150000"/>
              </a:lnSpc>
              <a:spcBef>
                <a:spcPts val="0"/>
              </a:spcBef>
              <a:spcAft>
                <a:spcPts val="0"/>
              </a:spcAft>
              <a:buSzPts val="1600"/>
              <a:buChar char="○"/>
            </a:pPr>
            <a:r>
              <a:rPr lang="pt-BR" sz="1600"/>
              <a:t>Escolher quantos componentes se quer, e juntá-los em uma matriz</a:t>
            </a:r>
            <a:endParaRPr sz="1600"/>
          </a:p>
          <a:p>
            <a:pPr indent="-330200" lvl="1" marL="914400" rtl="0" algn="l">
              <a:lnSpc>
                <a:spcPct val="150000"/>
              </a:lnSpc>
              <a:spcBef>
                <a:spcPts val="0"/>
              </a:spcBef>
              <a:spcAft>
                <a:spcPts val="0"/>
              </a:spcAft>
              <a:buSzPts val="1600"/>
              <a:buChar char="○"/>
            </a:pPr>
            <a:r>
              <a:rPr lang="pt-BR" sz="1600"/>
              <a:t>Multiplicar a base original pela matriz dos componentes</a:t>
            </a:r>
            <a:endParaRPr sz="1600"/>
          </a:p>
        </p:txBody>
      </p:sp>
      <p:sp>
        <p:nvSpPr>
          <p:cNvPr id="576" name="Google Shape;576;p6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3"/>
          <p:cNvSpPr txBox="1"/>
          <p:nvPr>
            <p:ph type="title"/>
          </p:nvPr>
        </p:nvSpPr>
        <p:spPr>
          <a:xfrm>
            <a:off x="311700" y="180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3750"/>
              <a:t>4.</a:t>
            </a:r>
            <a:endParaRPr sz="3750"/>
          </a:p>
          <a:p>
            <a:pPr indent="0" lvl="0" marL="0" rtl="0" algn="ctr">
              <a:spcBef>
                <a:spcPts val="0"/>
              </a:spcBef>
              <a:spcAft>
                <a:spcPts val="0"/>
              </a:spcAft>
              <a:buSzPts val="990"/>
              <a:buNone/>
            </a:pPr>
            <a:r>
              <a:rPr lang="pt-BR" sz="3750"/>
              <a:t>Características Gerais e Problemas Comuns</a:t>
            </a:r>
            <a:endParaRPr sz="3750"/>
          </a:p>
        </p:txBody>
      </p:sp>
      <p:sp>
        <p:nvSpPr>
          <p:cNvPr id="582" name="Google Shape;582;p6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88" name="Google Shape;588;p64"/>
          <p:cNvSpPr txBox="1"/>
          <p:nvPr>
            <p:ph idx="1" type="body"/>
          </p:nvPr>
        </p:nvSpPr>
        <p:spPr>
          <a:xfrm>
            <a:off x="416875" y="1152475"/>
            <a:ext cx="84153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pt-BR" sz="1600">
                <a:solidFill>
                  <a:schemeClr val="dk1"/>
                </a:solidFill>
              </a:rPr>
              <a:t>Linearidade ou não-linearidade:</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Fenômenos mais ou menos complexos</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“Aproximação linear”</a:t>
            </a:r>
            <a:endParaRPr sz="1600">
              <a:solidFill>
                <a:schemeClr val="dk1"/>
              </a:solidFill>
            </a:endParaRPr>
          </a:p>
          <a:p>
            <a:pPr indent="-330200" lvl="0" marL="457200" rtl="0" algn="l">
              <a:lnSpc>
                <a:spcPct val="150000"/>
              </a:lnSpc>
              <a:spcBef>
                <a:spcPts val="0"/>
              </a:spcBef>
              <a:spcAft>
                <a:spcPts val="0"/>
              </a:spcAft>
              <a:buSzPts val="1600"/>
              <a:buChar char="●"/>
            </a:pPr>
            <a:r>
              <a:rPr lang="pt-BR" sz="1600">
                <a:solidFill>
                  <a:schemeClr val="dk1"/>
                </a:solidFill>
              </a:rPr>
              <a:t>Variância do modelo:</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A estimativa é função da amostra. Modelos mais eficientes variam menos conforme a amostra muda (são mais “confiáveis”)</a:t>
            </a:r>
            <a:endParaRPr sz="1600"/>
          </a:p>
          <a:p>
            <a:pPr indent="-330200" lvl="0" marL="457200" rtl="0" algn="l">
              <a:lnSpc>
                <a:spcPct val="150000"/>
              </a:lnSpc>
              <a:spcBef>
                <a:spcPts val="0"/>
              </a:spcBef>
              <a:spcAft>
                <a:spcPts val="0"/>
              </a:spcAft>
              <a:buSzPts val="1600"/>
              <a:buChar char="●"/>
            </a:pPr>
            <a:r>
              <a:rPr lang="pt-BR" sz="1600"/>
              <a:t>Graus de liberdade:</a:t>
            </a:r>
            <a:endParaRPr sz="1600"/>
          </a:p>
          <a:p>
            <a:pPr indent="-330200" lvl="1" marL="914400" rtl="0" algn="l">
              <a:lnSpc>
                <a:spcPct val="150000"/>
              </a:lnSpc>
              <a:spcBef>
                <a:spcPts val="0"/>
              </a:spcBef>
              <a:spcAft>
                <a:spcPts val="0"/>
              </a:spcAft>
              <a:buSzPts val="1600"/>
              <a:buChar char="○"/>
            </a:pPr>
            <a:r>
              <a:rPr lang="pt-BR" sz="1600"/>
              <a:t>Cada modelo tem uma quantidade diferente de parâmetros</a:t>
            </a:r>
            <a:endParaRPr sz="1600"/>
          </a:p>
          <a:p>
            <a:pPr indent="-330200" lvl="1" marL="914400" rtl="0" algn="l">
              <a:lnSpc>
                <a:spcPct val="150000"/>
              </a:lnSpc>
              <a:spcBef>
                <a:spcPts val="0"/>
              </a:spcBef>
              <a:spcAft>
                <a:spcPts val="0"/>
              </a:spcAft>
              <a:buSzPts val="1600"/>
              <a:buChar char="○"/>
            </a:pPr>
            <a:r>
              <a:rPr lang="pt-BR" sz="1600"/>
              <a:t>Quanto mais parâmetros, maior o tamanho da amostra necessário</a:t>
            </a:r>
            <a:endParaRPr sz="1600"/>
          </a:p>
        </p:txBody>
      </p:sp>
      <p:sp>
        <p:nvSpPr>
          <p:cNvPr id="589" name="Google Shape;589;p6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Características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1.1 Modelos</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Modelo:</a:t>
            </a:r>
            <a:endParaRPr/>
          </a:p>
          <a:p>
            <a:pPr indent="-323850" lvl="0" marL="457200" rtl="0" algn="l">
              <a:spcBef>
                <a:spcPts val="1200"/>
              </a:spcBef>
              <a:spcAft>
                <a:spcPts val="0"/>
              </a:spcAft>
              <a:buSzPts val="1500"/>
              <a:buFont typeface="Nunito Sans"/>
              <a:buChar char="●"/>
            </a:pPr>
            <a:r>
              <a:rPr lang="pt-BR" sz="1500">
                <a:latin typeface="Nunito Sans"/>
                <a:ea typeface="Nunito Sans"/>
                <a:cs typeface="Nunito Sans"/>
                <a:sym typeface="Nunito Sans"/>
              </a:rPr>
              <a:t>U</a:t>
            </a:r>
            <a:r>
              <a:rPr lang="pt-BR" sz="1500">
                <a:latin typeface="Nunito Sans"/>
                <a:ea typeface="Nunito Sans"/>
                <a:cs typeface="Nunito Sans"/>
                <a:sym typeface="Nunito Sans"/>
              </a:rPr>
              <a:t>m conjunto de hipóteses sobre o mundo/processo, expressado com uma </a:t>
            </a:r>
            <a:r>
              <a:rPr lang="pt-BR" sz="1500">
                <a:latin typeface="Nunito Sans"/>
                <a:ea typeface="Nunito Sans"/>
                <a:cs typeface="Nunito Sans"/>
                <a:sym typeface="Nunito Sans"/>
              </a:rPr>
              <a:t>fórmula</a:t>
            </a:r>
            <a:r>
              <a:rPr lang="pt-BR" sz="1500">
                <a:latin typeface="Nunito Sans"/>
                <a:ea typeface="Nunito Sans"/>
                <a:cs typeface="Nunito Sans"/>
                <a:sym typeface="Nunito Sans"/>
              </a:rPr>
              <a:t> matemática</a:t>
            </a:r>
            <a:endParaRPr sz="1500">
              <a:latin typeface="Nunito Sans"/>
              <a:ea typeface="Nunito Sans"/>
              <a:cs typeface="Nunito Sans"/>
              <a:sym typeface="Nunito Sans"/>
            </a:endParaRPr>
          </a:p>
          <a:p>
            <a:pPr indent="-323850" lvl="0" marL="457200" rtl="0" algn="l">
              <a:spcBef>
                <a:spcPts val="0"/>
              </a:spcBef>
              <a:spcAft>
                <a:spcPts val="0"/>
              </a:spcAft>
              <a:buSzPts val="1500"/>
              <a:buFont typeface="Nunito Sans"/>
              <a:buChar char="●"/>
            </a:pPr>
            <a:r>
              <a:rPr lang="pt-BR" sz="1500">
                <a:latin typeface="Nunito Sans"/>
                <a:ea typeface="Nunito Sans"/>
                <a:cs typeface="Nunito Sans"/>
                <a:sym typeface="Nunito Sans"/>
              </a:rPr>
              <a:t>Acompanhado por método matemático e computacional de estimação desta fórmula</a:t>
            </a:r>
            <a:endParaRPr sz="1500">
              <a:latin typeface="Nunito Sans"/>
              <a:ea typeface="Nunito Sans"/>
              <a:cs typeface="Nunito Sans"/>
              <a:sym typeface="Nunito Sans"/>
            </a:endParaRPr>
          </a:p>
          <a:p>
            <a:pPr indent="0" lvl="0" marL="0" rtl="0" algn="l">
              <a:spcBef>
                <a:spcPts val="1200"/>
              </a:spcBef>
              <a:spcAft>
                <a:spcPts val="1200"/>
              </a:spcAft>
              <a:buNone/>
            </a:pPr>
            <a:r>
              <a:t/>
            </a:r>
            <a:endParaRPr sz="1500">
              <a:solidFill>
                <a:schemeClr val="dk1"/>
              </a:solidFill>
              <a:latin typeface="Nunito Sans Medium"/>
              <a:ea typeface="Nunito Sans Medium"/>
              <a:cs typeface="Nunito Sans Medium"/>
              <a:sym typeface="Nunito Sans Medium"/>
            </a:endParaRPr>
          </a:p>
        </p:txBody>
      </p:sp>
      <p:sp>
        <p:nvSpPr>
          <p:cNvPr id="116" name="Google Shape;116;p20"/>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595" name="Google Shape;595;p65"/>
          <p:cNvSpPr txBox="1"/>
          <p:nvPr>
            <p:ph idx="1" type="body"/>
          </p:nvPr>
        </p:nvSpPr>
        <p:spPr>
          <a:xfrm>
            <a:off x="416875" y="1152475"/>
            <a:ext cx="84153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pt-BR" sz="1600"/>
              <a:t>Goodness of fit:</a:t>
            </a:r>
            <a:endParaRPr sz="1600"/>
          </a:p>
          <a:p>
            <a:pPr indent="-330200" lvl="1" marL="914400" rtl="0" algn="l">
              <a:lnSpc>
                <a:spcPct val="150000"/>
              </a:lnSpc>
              <a:spcBef>
                <a:spcPts val="0"/>
              </a:spcBef>
              <a:spcAft>
                <a:spcPts val="0"/>
              </a:spcAft>
              <a:buSzPts val="1600"/>
              <a:buChar char="○"/>
            </a:pPr>
            <a:r>
              <a:rPr lang="pt-BR" sz="1600"/>
              <a:t>Modelos podem se ajustar melhor ou pior aos dados, em diferentes sentidos</a:t>
            </a:r>
            <a:endParaRPr sz="1600"/>
          </a:p>
          <a:p>
            <a:pPr indent="-330200" lvl="2" marL="1371600" rtl="0" algn="l">
              <a:lnSpc>
                <a:spcPct val="150000"/>
              </a:lnSpc>
              <a:spcBef>
                <a:spcPts val="0"/>
              </a:spcBef>
              <a:spcAft>
                <a:spcPts val="0"/>
              </a:spcAft>
              <a:buSzPts val="1600"/>
              <a:buChar char="■"/>
            </a:pPr>
            <a:r>
              <a:rPr lang="pt-BR" sz="1600"/>
              <a:t>Variância da amostra explicada pelo modelo (R², R² ajustado, etc.)</a:t>
            </a:r>
            <a:endParaRPr sz="1600"/>
          </a:p>
          <a:p>
            <a:pPr indent="-330200" lvl="2" marL="1371600" rtl="0" algn="l">
              <a:lnSpc>
                <a:spcPct val="150000"/>
              </a:lnSpc>
              <a:spcBef>
                <a:spcPts val="0"/>
              </a:spcBef>
              <a:spcAft>
                <a:spcPts val="0"/>
              </a:spcAft>
              <a:buSzPts val="1600"/>
              <a:buChar char="■"/>
            </a:pPr>
            <a:r>
              <a:rPr lang="pt-BR" sz="1600"/>
              <a:t>“Likelihood” do modelo ter gerado os dados (critérios AIC, BIC, etc.)</a:t>
            </a:r>
            <a:endParaRPr sz="1600"/>
          </a:p>
          <a:p>
            <a:pPr indent="-330200" lvl="2" marL="1371600" rtl="0" algn="l">
              <a:lnSpc>
                <a:spcPct val="150000"/>
              </a:lnSpc>
              <a:spcBef>
                <a:spcPts val="0"/>
              </a:spcBef>
              <a:spcAft>
                <a:spcPts val="0"/>
              </a:spcAft>
              <a:buSzPts val="1600"/>
              <a:buChar char="■"/>
            </a:pPr>
            <a:r>
              <a:rPr lang="pt-BR" sz="1600"/>
              <a:t>Poder de previsão (</a:t>
            </a:r>
            <a:r>
              <a:rPr lang="pt-BR" sz="1600"/>
              <a:t>MSE, MAPE, RMSE, acurácia, matriz de confusão</a:t>
            </a:r>
            <a:r>
              <a:rPr lang="pt-BR" sz="1600"/>
              <a:t>)</a:t>
            </a:r>
            <a:endParaRPr sz="1600"/>
          </a:p>
          <a:p>
            <a:pPr indent="-330200" lvl="0" marL="457200" rtl="0" algn="l">
              <a:lnSpc>
                <a:spcPct val="150000"/>
              </a:lnSpc>
              <a:spcBef>
                <a:spcPts val="0"/>
              </a:spcBef>
              <a:spcAft>
                <a:spcPts val="0"/>
              </a:spcAft>
              <a:buSzPts val="1600"/>
              <a:buChar char="●"/>
            </a:pPr>
            <a:r>
              <a:rPr lang="pt-BR" sz="1600"/>
              <a:t>Distribuição das variáveis:</a:t>
            </a:r>
            <a:endParaRPr sz="1600"/>
          </a:p>
          <a:p>
            <a:pPr indent="-330200" lvl="1" marL="914400" rtl="0" algn="l">
              <a:lnSpc>
                <a:spcPct val="150000"/>
              </a:lnSpc>
              <a:spcBef>
                <a:spcPts val="0"/>
              </a:spcBef>
              <a:spcAft>
                <a:spcPts val="0"/>
              </a:spcAft>
              <a:buSzPts val="1600"/>
              <a:buChar char="○"/>
            </a:pPr>
            <a:r>
              <a:rPr lang="pt-BR" sz="1600"/>
              <a:t>Modelos diferentes podem ser melhores para variáveis de distribuições específicas</a:t>
            </a:r>
            <a:endParaRPr sz="1600"/>
          </a:p>
        </p:txBody>
      </p:sp>
      <p:sp>
        <p:nvSpPr>
          <p:cNvPr id="596" name="Google Shape;596;p65"/>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Características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idx="1" type="body"/>
          </p:nvPr>
        </p:nvSpPr>
        <p:spPr>
          <a:xfrm>
            <a:off x="416875" y="1152475"/>
            <a:ext cx="81783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pt-BR" sz="1600">
                <a:solidFill>
                  <a:schemeClr val="dk1"/>
                </a:solidFill>
              </a:rPr>
              <a:t>Multicolinearidade:</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Inclusão variáveis muito similares. Inflam a variância do modelo (VIF)</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Solução: checar (teórico e empiricamente) as relações das variáveis que se está adicionando, realizar um PCA</a:t>
            </a:r>
            <a:endParaRPr sz="1600">
              <a:solidFill>
                <a:schemeClr val="dk1"/>
              </a:solidFill>
            </a:endParaRPr>
          </a:p>
          <a:p>
            <a:pPr indent="-330200" lvl="0" marL="457200" rtl="0" algn="l">
              <a:lnSpc>
                <a:spcPct val="150000"/>
              </a:lnSpc>
              <a:spcBef>
                <a:spcPts val="0"/>
              </a:spcBef>
              <a:spcAft>
                <a:spcPts val="0"/>
              </a:spcAft>
              <a:buSzPts val="1600"/>
              <a:buChar char="●"/>
            </a:pPr>
            <a:r>
              <a:rPr lang="pt-BR" sz="1600">
                <a:solidFill>
                  <a:schemeClr val="dk1"/>
                </a:solidFill>
              </a:rPr>
              <a:t>Falta de parcimônia:</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Inclusão de complexidade / variáveis sem gerar benefício ao modelo</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Solução: seleção de modelos usando critérios parcimoniosos</a:t>
            </a:r>
            <a:endParaRPr sz="1600">
              <a:solidFill>
                <a:schemeClr val="dk1"/>
              </a:solidFill>
            </a:endParaRPr>
          </a:p>
        </p:txBody>
      </p:sp>
      <p:sp>
        <p:nvSpPr>
          <p:cNvPr id="602" name="Google Shape;602;p6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03" name="Google Shape;603;p66"/>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Problemas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idx="1" type="body"/>
          </p:nvPr>
        </p:nvSpPr>
        <p:spPr>
          <a:xfrm>
            <a:off x="416875" y="1152475"/>
            <a:ext cx="81783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pt-BR" sz="1600">
                <a:solidFill>
                  <a:schemeClr val="dk1"/>
                </a:solidFill>
              </a:rPr>
              <a:t>Overfitting:</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Modelo que funciona muito bem mas apenas para a base de treino</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Parcimônia na seleção de modelos, e teste de poder preditivo (k-fold)</a:t>
            </a:r>
            <a:endParaRPr sz="1600">
              <a:solidFill>
                <a:schemeClr val="dk1"/>
              </a:solidFill>
            </a:endParaRPr>
          </a:p>
          <a:p>
            <a:pPr indent="-330200" lvl="0" marL="457200" rtl="0" algn="l">
              <a:lnSpc>
                <a:spcPct val="150000"/>
              </a:lnSpc>
              <a:spcBef>
                <a:spcPts val="0"/>
              </a:spcBef>
              <a:spcAft>
                <a:spcPts val="0"/>
              </a:spcAft>
              <a:buSzPts val="1600"/>
              <a:buChar char="●"/>
            </a:pPr>
            <a:r>
              <a:rPr lang="pt-BR" sz="1600">
                <a:solidFill>
                  <a:schemeClr val="dk1"/>
                </a:solidFill>
              </a:rPr>
              <a:t>Outliers:</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Pontos destoantes na amostra (erro de medida, amostra não representativa)</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Identificação: método SD, de quantis, boxplot, histograma, entre outros</a:t>
            </a:r>
            <a:endParaRPr sz="1600">
              <a:solidFill>
                <a:schemeClr val="dk1"/>
              </a:solidFill>
            </a:endParaRPr>
          </a:p>
          <a:p>
            <a:pPr indent="-330200" lvl="1" marL="914400" rtl="0" algn="l">
              <a:lnSpc>
                <a:spcPct val="150000"/>
              </a:lnSpc>
              <a:spcBef>
                <a:spcPts val="0"/>
              </a:spcBef>
              <a:spcAft>
                <a:spcPts val="0"/>
              </a:spcAft>
              <a:buSzPts val="1600"/>
              <a:buChar char="○"/>
            </a:pPr>
            <a:r>
              <a:rPr lang="pt-BR" sz="1600">
                <a:solidFill>
                  <a:schemeClr val="dk1"/>
                </a:solidFill>
              </a:rPr>
              <a:t>Solução: remover ou interpolar os pontos</a:t>
            </a:r>
            <a:endParaRPr sz="1600">
              <a:solidFill>
                <a:schemeClr val="dk1"/>
              </a:solidFill>
            </a:endParaRPr>
          </a:p>
        </p:txBody>
      </p:sp>
      <p:sp>
        <p:nvSpPr>
          <p:cNvPr id="609" name="Google Shape;609;p6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10" name="Google Shape;610;p6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Problemas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8"/>
          <p:cNvSpPr txBox="1"/>
          <p:nvPr>
            <p:ph type="title"/>
          </p:nvPr>
        </p:nvSpPr>
        <p:spPr>
          <a:xfrm>
            <a:off x="311700" y="2113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3750"/>
              <a:t>5</a:t>
            </a:r>
            <a:r>
              <a:rPr lang="pt-BR" sz="3750"/>
              <a:t>.</a:t>
            </a:r>
            <a:endParaRPr sz="3750"/>
          </a:p>
          <a:p>
            <a:pPr indent="0" lvl="0" marL="0" rtl="0" algn="ctr">
              <a:spcBef>
                <a:spcPts val="0"/>
              </a:spcBef>
              <a:spcAft>
                <a:spcPts val="0"/>
              </a:spcAft>
              <a:buSzPts val="990"/>
              <a:buNone/>
            </a:pPr>
            <a:r>
              <a:rPr lang="pt-BR" sz="3750"/>
              <a:t>Métodos Avançados</a:t>
            </a:r>
            <a:endParaRPr sz="3750"/>
          </a:p>
        </p:txBody>
      </p:sp>
      <p:sp>
        <p:nvSpPr>
          <p:cNvPr id="616" name="Google Shape;616;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9"/>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5.1</a:t>
            </a:r>
            <a:r>
              <a:rPr lang="pt-BR"/>
              <a:t>	Ensembles</a:t>
            </a:r>
            <a:endParaRPr/>
          </a:p>
        </p:txBody>
      </p:sp>
      <p:sp>
        <p:nvSpPr>
          <p:cNvPr id="622" name="Google Shape;622;p69"/>
          <p:cNvSpPr txBox="1"/>
          <p:nvPr>
            <p:ph idx="1" type="body"/>
          </p:nvPr>
        </p:nvSpPr>
        <p:spPr>
          <a:xfrm>
            <a:off x="311700" y="1152475"/>
            <a:ext cx="4203000" cy="3665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Combinação de diversos modelos fracos, chamados de “base”</a:t>
            </a:r>
            <a:endParaRPr sz="1600">
              <a:latin typeface="Nunito Sans"/>
              <a:ea typeface="Nunito Sans"/>
              <a:cs typeface="Nunito Sans"/>
              <a:sym typeface="Nunito Sans"/>
            </a:endParaRPr>
          </a:p>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Criação de um modelo mais forte</a:t>
            </a:r>
            <a:endParaRPr sz="1600">
              <a:latin typeface="Nunito Sans"/>
              <a:ea typeface="Nunito Sans"/>
              <a:cs typeface="Nunito Sans"/>
              <a:sym typeface="Nunito Sans"/>
            </a:endParaRPr>
          </a:p>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Três formas de ensembles:</a:t>
            </a:r>
            <a:endParaRPr sz="1600">
              <a:latin typeface="Nunito Sans"/>
              <a:ea typeface="Nunito Sans"/>
              <a:cs typeface="Nunito Sans"/>
              <a:sym typeface="Nunito Sans"/>
            </a:endParaRPr>
          </a:p>
          <a:p>
            <a:pPr indent="-330200" lvl="1" marL="914400" rtl="0" algn="l">
              <a:lnSpc>
                <a:spcPct val="150000"/>
              </a:lnSpc>
              <a:spcBef>
                <a:spcPts val="0"/>
              </a:spcBef>
              <a:spcAft>
                <a:spcPts val="0"/>
              </a:spcAft>
              <a:buSzPts val="1600"/>
              <a:buChar char="○"/>
            </a:pPr>
            <a:r>
              <a:rPr lang="pt-BR" sz="1600"/>
              <a:t>Bagging</a:t>
            </a:r>
            <a:endParaRPr sz="1600"/>
          </a:p>
          <a:p>
            <a:pPr indent="-330200" lvl="1" marL="914400" rtl="0" algn="l">
              <a:lnSpc>
                <a:spcPct val="150000"/>
              </a:lnSpc>
              <a:spcBef>
                <a:spcPts val="0"/>
              </a:spcBef>
              <a:spcAft>
                <a:spcPts val="0"/>
              </a:spcAft>
              <a:buSzPts val="1600"/>
              <a:buChar char="○"/>
            </a:pPr>
            <a:r>
              <a:rPr lang="pt-BR" sz="1600"/>
              <a:t>Boosting</a:t>
            </a:r>
            <a:endParaRPr sz="1600"/>
          </a:p>
          <a:p>
            <a:pPr indent="-330200" lvl="1" marL="914400" rtl="0" algn="l">
              <a:lnSpc>
                <a:spcPct val="150000"/>
              </a:lnSpc>
              <a:spcBef>
                <a:spcPts val="0"/>
              </a:spcBef>
              <a:spcAft>
                <a:spcPts val="0"/>
              </a:spcAft>
              <a:buSzPts val="1600"/>
              <a:buChar char="○"/>
            </a:pPr>
            <a:r>
              <a:rPr lang="pt-BR" sz="1600"/>
              <a:t>Stacking*</a:t>
            </a:r>
            <a:endParaRPr sz="1600"/>
          </a:p>
        </p:txBody>
      </p:sp>
      <p:sp>
        <p:nvSpPr>
          <p:cNvPr id="623" name="Google Shape;623;p69"/>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24" name="Google Shape;624;p69"/>
          <p:cNvPicPr preferRelativeResize="0"/>
          <p:nvPr/>
        </p:nvPicPr>
        <p:blipFill>
          <a:blip r:embed="rId3">
            <a:alphaModFix/>
          </a:blip>
          <a:stretch>
            <a:fillRect/>
          </a:stretch>
        </p:blipFill>
        <p:spPr>
          <a:xfrm>
            <a:off x="4585075" y="1014675"/>
            <a:ext cx="3857832" cy="3787806"/>
          </a:xfrm>
          <a:prstGeom prst="rect">
            <a:avLst/>
          </a:prstGeom>
          <a:noFill/>
          <a:ln>
            <a:noFill/>
          </a:ln>
        </p:spPr>
      </p:pic>
      <p:sp>
        <p:nvSpPr>
          <p:cNvPr id="625" name="Google Shape;625;p69"/>
          <p:cNvSpPr/>
          <p:nvPr/>
        </p:nvSpPr>
        <p:spPr>
          <a:xfrm>
            <a:off x="7608375" y="1647425"/>
            <a:ext cx="1106700" cy="1043700"/>
          </a:xfrm>
          <a:prstGeom prst="donut">
            <a:avLst>
              <a:gd fmla="val 3435"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5.2</a:t>
            </a:r>
            <a:r>
              <a:rPr lang="pt-BR"/>
              <a:t>	 Neural Networks</a:t>
            </a:r>
            <a:endParaRPr/>
          </a:p>
        </p:txBody>
      </p:sp>
      <p:sp>
        <p:nvSpPr>
          <p:cNvPr id="631" name="Google Shape;631;p70"/>
          <p:cNvSpPr txBox="1"/>
          <p:nvPr>
            <p:ph idx="1" type="body"/>
          </p:nvPr>
        </p:nvSpPr>
        <p:spPr>
          <a:xfrm>
            <a:off x="416875" y="1190200"/>
            <a:ext cx="41550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600">
                <a:latin typeface="Nunito Sans SemiBold"/>
                <a:ea typeface="Nunito Sans SemiBold"/>
                <a:cs typeface="Nunito Sans SemiBold"/>
                <a:sym typeface="Nunito Sans SemiBold"/>
              </a:rPr>
              <a:t>Em termos ultra simplificados, redes neurais são compostas de </a:t>
            </a:r>
            <a:r>
              <a:rPr b="1" lang="pt-BR" sz="1600">
                <a:solidFill>
                  <a:schemeClr val="accent1"/>
                </a:solidFill>
                <a:latin typeface="Nunito Sans"/>
                <a:ea typeface="Nunito Sans"/>
                <a:cs typeface="Nunito Sans"/>
                <a:sym typeface="Nunito Sans"/>
              </a:rPr>
              <a:t>regressões</a:t>
            </a:r>
            <a:r>
              <a:rPr lang="pt-BR" sz="1600">
                <a:latin typeface="Nunito Sans SemiBold"/>
                <a:ea typeface="Nunito Sans SemiBold"/>
                <a:cs typeface="Nunito Sans SemiBold"/>
                <a:sym typeface="Nunito Sans SemiBold"/>
              </a:rPr>
              <a:t>:</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1200"/>
              </a:spcAft>
              <a:buNone/>
            </a:pPr>
            <a:r>
              <a:t/>
            </a:r>
            <a:endParaRPr sz="1600">
              <a:latin typeface="Nunito Sans SemiBold"/>
              <a:ea typeface="Nunito Sans SemiBold"/>
              <a:cs typeface="Nunito Sans SemiBold"/>
              <a:sym typeface="Nunito Sans SemiBold"/>
            </a:endParaRPr>
          </a:p>
        </p:txBody>
      </p:sp>
      <p:sp>
        <p:nvSpPr>
          <p:cNvPr id="632" name="Google Shape;632;p70"/>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33" name="Google Shape;633;p70"/>
          <p:cNvPicPr preferRelativeResize="0"/>
          <p:nvPr/>
        </p:nvPicPr>
        <p:blipFill>
          <a:blip r:embed="rId3">
            <a:alphaModFix/>
          </a:blip>
          <a:stretch>
            <a:fillRect/>
          </a:stretch>
        </p:blipFill>
        <p:spPr>
          <a:xfrm>
            <a:off x="602087" y="2220175"/>
            <a:ext cx="3384800" cy="1605450"/>
          </a:xfrm>
          <a:prstGeom prst="rect">
            <a:avLst/>
          </a:prstGeom>
          <a:noFill/>
          <a:ln>
            <a:noFill/>
          </a:ln>
        </p:spPr>
      </p:pic>
      <p:sp>
        <p:nvSpPr>
          <p:cNvPr id="634" name="Google Shape;634;p70"/>
          <p:cNvSpPr txBox="1"/>
          <p:nvPr>
            <p:ph idx="1" type="body"/>
          </p:nvPr>
        </p:nvSpPr>
        <p:spPr>
          <a:xfrm>
            <a:off x="4630600" y="1190188"/>
            <a:ext cx="41550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600">
                <a:solidFill>
                  <a:schemeClr val="dk1"/>
                </a:solidFill>
                <a:latin typeface="Nunito Sans SemiBold"/>
                <a:ea typeface="Nunito Sans SemiBold"/>
                <a:cs typeface="Nunito Sans SemiBold"/>
                <a:sym typeface="Nunito Sans SemiBold"/>
              </a:rPr>
              <a:t>Onde,</a:t>
            </a:r>
            <a:r>
              <a:rPr lang="pt-BR" sz="1600">
                <a:solidFill>
                  <a:schemeClr val="dk1"/>
                </a:solidFill>
                <a:latin typeface="Nunito Sans SemiBold"/>
                <a:ea typeface="Nunito Sans SemiBold"/>
                <a:cs typeface="Nunito Sans SemiBold"/>
                <a:sym typeface="Nunito Sans SemiBold"/>
              </a:rPr>
              <a:t> para incluir não-linearidade (entre outras coisas),  calculamos-as em uma </a:t>
            </a:r>
            <a:r>
              <a:rPr lang="pt-BR" sz="1700">
                <a:solidFill>
                  <a:schemeClr val="accent1"/>
                </a:solidFill>
                <a:latin typeface="Nunito Sans SemiBold"/>
                <a:ea typeface="Nunito Sans SemiBold"/>
                <a:cs typeface="Nunito Sans SemiBold"/>
                <a:sym typeface="Nunito Sans SemiBold"/>
              </a:rPr>
              <a:t>“função de ativação”</a:t>
            </a:r>
            <a:r>
              <a:rPr lang="pt-BR" sz="1600">
                <a:solidFill>
                  <a:schemeClr val="dk1"/>
                </a:solidFill>
                <a:latin typeface="Nunito Sans SemiBold"/>
                <a:ea typeface="Nunito Sans SemiBold"/>
                <a:cs typeface="Nunito Sans SemiBold"/>
                <a:sym typeface="Nunito Sans SemiBold"/>
              </a:rPr>
              <a:t>:</a:t>
            </a:r>
            <a:endParaRPr sz="1600">
              <a:solidFill>
                <a:schemeClr val="dk1"/>
              </a:solidFill>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solidFill>
                <a:schemeClr val="dk1"/>
              </a:solidFill>
              <a:latin typeface="Nunito Sans SemiBold"/>
              <a:ea typeface="Nunito Sans SemiBold"/>
              <a:cs typeface="Nunito Sans SemiBold"/>
              <a:sym typeface="Nunito Sans SemiBold"/>
            </a:endParaRPr>
          </a:p>
          <a:p>
            <a:pPr indent="0" lvl="0" marL="0" rtl="0" algn="l">
              <a:lnSpc>
                <a:spcPct val="150000"/>
              </a:lnSpc>
              <a:spcBef>
                <a:spcPts val="1200"/>
              </a:spcBef>
              <a:spcAft>
                <a:spcPts val="1200"/>
              </a:spcAft>
              <a:buNone/>
            </a:pPr>
            <a:r>
              <a:t/>
            </a:r>
            <a:endParaRPr sz="1600">
              <a:solidFill>
                <a:schemeClr val="dk1"/>
              </a:solidFill>
              <a:latin typeface="Nunito Sans SemiBold"/>
              <a:ea typeface="Nunito Sans SemiBold"/>
              <a:cs typeface="Nunito Sans SemiBold"/>
              <a:sym typeface="Nunito Sans SemiBold"/>
            </a:endParaRPr>
          </a:p>
        </p:txBody>
      </p:sp>
      <p:pic>
        <p:nvPicPr>
          <p:cNvPr id="635" name="Google Shape;635;p70"/>
          <p:cNvPicPr preferRelativeResize="0"/>
          <p:nvPr/>
        </p:nvPicPr>
        <p:blipFill>
          <a:blip r:embed="rId4">
            <a:alphaModFix/>
          </a:blip>
          <a:stretch>
            <a:fillRect/>
          </a:stretch>
        </p:blipFill>
        <p:spPr>
          <a:xfrm>
            <a:off x="5155363" y="2531675"/>
            <a:ext cx="3105475" cy="351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a:t>
            </a:r>
            <a:r>
              <a:rPr lang="pt-BR"/>
              <a:t>.2 Neural Networks</a:t>
            </a:r>
            <a:endParaRPr/>
          </a:p>
        </p:txBody>
      </p:sp>
      <p:sp>
        <p:nvSpPr>
          <p:cNvPr id="641" name="Google Shape;641;p71"/>
          <p:cNvSpPr txBox="1"/>
          <p:nvPr>
            <p:ph idx="1" type="body"/>
          </p:nvPr>
        </p:nvSpPr>
        <p:spPr>
          <a:xfrm>
            <a:off x="311700" y="1152475"/>
            <a:ext cx="8463900" cy="3665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pt-BR" sz="1600">
                <a:solidFill>
                  <a:schemeClr val="dk1"/>
                </a:solidFill>
                <a:latin typeface="Nunito Sans SemiBold"/>
                <a:ea typeface="Nunito Sans SemiBold"/>
                <a:cs typeface="Nunito Sans SemiBold"/>
                <a:sym typeface="Nunito Sans SemiBold"/>
              </a:rPr>
              <a:t>E “empilhamos-as em sequência”, isto é, para os mesmos dados, fazemos várias regressões, e depois combinamos esses resultados intermediários em um resultado final:</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1200"/>
              </a:spcAft>
              <a:buNone/>
            </a:pPr>
            <a:r>
              <a:t/>
            </a:r>
            <a:endParaRPr sz="1600">
              <a:latin typeface="Nunito Sans SemiBold"/>
              <a:ea typeface="Nunito Sans SemiBold"/>
              <a:cs typeface="Nunito Sans SemiBold"/>
              <a:sym typeface="Nunito Sans SemiBold"/>
            </a:endParaRPr>
          </a:p>
        </p:txBody>
      </p:sp>
      <p:sp>
        <p:nvSpPr>
          <p:cNvPr id="642" name="Google Shape;642;p71"/>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643" name="Google Shape;643;p71"/>
          <p:cNvPicPr preferRelativeResize="0"/>
          <p:nvPr/>
        </p:nvPicPr>
        <p:blipFill>
          <a:blip r:embed="rId3">
            <a:alphaModFix/>
          </a:blip>
          <a:stretch>
            <a:fillRect/>
          </a:stretch>
        </p:blipFill>
        <p:spPr>
          <a:xfrm>
            <a:off x="1710538" y="2186225"/>
            <a:ext cx="5722924" cy="1950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5.2 Neural Networks</a:t>
            </a:r>
            <a:endParaRPr/>
          </a:p>
        </p:txBody>
      </p:sp>
      <p:sp>
        <p:nvSpPr>
          <p:cNvPr id="649" name="Google Shape;649;p7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650" name="Google Shape;650;p72"/>
          <p:cNvSpPr txBox="1"/>
          <p:nvPr/>
        </p:nvSpPr>
        <p:spPr>
          <a:xfrm>
            <a:off x="416875" y="984600"/>
            <a:ext cx="4015800" cy="394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rgbClr val="F751A5"/>
              </a:buClr>
              <a:buSzPts val="1500"/>
              <a:buFont typeface="Nunito Sans"/>
              <a:buChar char="●"/>
            </a:pPr>
            <a:r>
              <a:rPr lang="pt-BR" sz="1600">
                <a:solidFill>
                  <a:srgbClr val="FFFFFF"/>
                </a:solidFill>
                <a:latin typeface="Nunito Sans"/>
                <a:ea typeface="Nunito Sans"/>
                <a:cs typeface="Nunito Sans"/>
                <a:sym typeface="Nunito Sans"/>
              </a:rPr>
              <a:t>Modelo de rede neural</a:t>
            </a:r>
            <a:endParaRPr sz="1500">
              <a:solidFill>
                <a:srgbClr val="FFFFFF"/>
              </a:solidFill>
              <a:latin typeface="Nunito Sans"/>
              <a:ea typeface="Nunito Sans"/>
              <a:cs typeface="Nunito Sans"/>
              <a:sym typeface="Nunito Sans"/>
            </a:endParaRPr>
          </a:p>
        </p:txBody>
      </p:sp>
      <p:sp>
        <p:nvSpPr>
          <p:cNvPr id="651" name="Google Shape;651;p72"/>
          <p:cNvSpPr/>
          <p:nvPr/>
        </p:nvSpPr>
        <p:spPr>
          <a:xfrm>
            <a:off x="1835900" y="1974038"/>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2"/>
          <p:cNvSpPr/>
          <p:nvPr/>
        </p:nvSpPr>
        <p:spPr>
          <a:xfrm>
            <a:off x="1835900" y="2717663"/>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2"/>
          <p:cNvSpPr/>
          <p:nvPr/>
        </p:nvSpPr>
        <p:spPr>
          <a:xfrm>
            <a:off x="1835900" y="3461288"/>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2"/>
          <p:cNvSpPr/>
          <p:nvPr/>
        </p:nvSpPr>
        <p:spPr>
          <a:xfrm>
            <a:off x="4288750" y="16050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2"/>
          <p:cNvSpPr/>
          <p:nvPr/>
        </p:nvSpPr>
        <p:spPr>
          <a:xfrm>
            <a:off x="4288750" y="23354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2"/>
          <p:cNvSpPr/>
          <p:nvPr/>
        </p:nvSpPr>
        <p:spPr>
          <a:xfrm>
            <a:off x="4288750" y="30658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2"/>
          <p:cNvSpPr/>
          <p:nvPr/>
        </p:nvSpPr>
        <p:spPr>
          <a:xfrm>
            <a:off x="4288750" y="37962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2"/>
          <p:cNvSpPr/>
          <p:nvPr/>
        </p:nvSpPr>
        <p:spPr>
          <a:xfrm>
            <a:off x="6741600" y="23571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2"/>
          <p:cNvSpPr/>
          <p:nvPr/>
        </p:nvSpPr>
        <p:spPr>
          <a:xfrm>
            <a:off x="6741600" y="30875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2"/>
          <p:cNvCxnSpPr>
            <a:stCxn id="651" idx="6"/>
            <a:endCxn id="654" idx="2"/>
          </p:cNvCxnSpPr>
          <p:nvPr/>
        </p:nvCxnSpPr>
        <p:spPr>
          <a:xfrm flipH="1" rot="10800000">
            <a:off x="2384600" y="1891388"/>
            <a:ext cx="1904100" cy="369000"/>
          </a:xfrm>
          <a:prstGeom prst="straightConnector1">
            <a:avLst/>
          </a:prstGeom>
          <a:noFill/>
          <a:ln cap="flat" cmpd="sng" w="9525">
            <a:solidFill>
              <a:srgbClr val="FFFFFF"/>
            </a:solidFill>
            <a:prstDash val="solid"/>
            <a:round/>
            <a:headEnd len="med" w="med" type="none"/>
            <a:tailEnd len="med" w="med" type="none"/>
          </a:ln>
        </p:spPr>
      </p:cxnSp>
      <p:cxnSp>
        <p:nvCxnSpPr>
          <p:cNvPr id="661" name="Google Shape;661;p72"/>
          <p:cNvCxnSpPr>
            <a:stCxn id="651" idx="6"/>
            <a:endCxn id="655" idx="2"/>
          </p:cNvCxnSpPr>
          <p:nvPr/>
        </p:nvCxnSpPr>
        <p:spPr>
          <a:xfrm>
            <a:off x="2384600" y="2260388"/>
            <a:ext cx="1904100" cy="361500"/>
          </a:xfrm>
          <a:prstGeom prst="straightConnector1">
            <a:avLst/>
          </a:prstGeom>
          <a:noFill/>
          <a:ln cap="flat" cmpd="sng" w="9525">
            <a:solidFill>
              <a:srgbClr val="FFFFFF"/>
            </a:solidFill>
            <a:prstDash val="solid"/>
            <a:round/>
            <a:headEnd len="med" w="med" type="none"/>
            <a:tailEnd len="med" w="med" type="none"/>
          </a:ln>
        </p:spPr>
      </p:cxnSp>
      <p:cxnSp>
        <p:nvCxnSpPr>
          <p:cNvPr id="662" name="Google Shape;662;p72"/>
          <p:cNvCxnSpPr>
            <a:stCxn id="651" idx="6"/>
            <a:endCxn id="656" idx="2"/>
          </p:cNvCxnSpPr>
          <p:nvPr/>
        </p:nvCxnSpPr>
        <p:spPr>
          <a:xfrm>
            <a:off x="2384600" y="2260388"/>
            <a:ext cx="1904100" cy="1091700"/>
          </a:xfrm>
          <a:prstGeom prst="straightConnector1">
            <a:avLst/>
          </a:prstGeom>
          <a:noFill/>
          <a:ln cap="flat" cmpd="sng" w="9525">
            <a:solidFill>
              <a:srgbClr val="FFFFFF"/>
            </a:solidFill>
            <a:prstDash val="solid"/>
            <a:round/>
            <a:headEnd len="med" w="med" type="none"/>
            <a:tailEnd len="med" w="med" type="none"/>
          </a:ln>
        </p:spPr>
      </p:cxnSp>
      <p:cxnSp>
        <p:nvCxnSpPr>
          <p:cNvPr id="663" name="Google Shape;663;p72"/>
          <p:cNvCxnSpPr>
            <a:stCxn id="651" idx="6"/>
            <a:endCxn id="657" idx="2"/>
          </p:cNvCxnSpPr>
          <p:nvPr/>
        </p:nvCxnSpPr>
        <p:spPr>
          <a:xfrm>
            <a:off x="2384600" y="2260388"/>
            <a:ext cx="1904100" cy="1822200"/>
          </a:xfrm>
          <a:prstGeom prst="straightConnector1">
            <a:avLst/>
          </a:prstGeom>
          <a:noFill/>
          <a:ln cap="flat" cmpd="sng" w="9525">
            <a:solidFill>
              <a:srgbClr val="FFFFFF"/>
            </a:solidFill>
            <a:prstDash val="solid"/>
            <a:round/>
            <a:headEnd len="med" w="med" type="none"/>
            <a:tailEnd len="med" w="med" type="none"/>
          </a:ln>
        </p:spPr>
      </p:cxnSp>
      <p:cxnSp>
        <p:nvCxnSpPr>
          <p:cNvPr id="664" name="Google Shape;664;p72"/>
          <p:cNvCxnSpPr>
            <a:stCxn id="652" idx="6"/>
            <a:endCxn id="654" idx="2"/>
          </p:cNvCxnSpPr>
          <p:nvPr/>
        </p:nvCxnSpPr>
        <p:spPr>
          <a:xfrm flipH="1" rot="10800000">
            <a:off x="2384600" y="1891313"/>
            <a:ext cx="1904100" cy="1112700"/>
          </a:xfrm>
          <a:prstGeom prst="straightConnector1">
            <a:avLst/>
          </a:prstGeom>
          <a:noFill/>
          <a:ln cap="flat" cmpd="sng" w="9525">
            <a:solidFill>
              <a:srgbClr val="FFFFFF"/>
            </a:solidFill>
            <a:prstDash val="solid"/>
            <a:round/>
            <a:headEnd len="med" w="med" type="none"/>
            <a:tailEnd len="med" w="med" type="none"/>
          </a:ln>
        </p:spPr>
      </p:cxnSp>
      <p:cxnSp>
        <p:nvCxnSpPr>
          <p:cNvPr id="665" name="Google Shape;665;p72"/>
          <p:cNvCxnSpPr>
            <a:stCxn id="652" idx="6"/>
            <a:endCxn id="656" idx="2"/>
          </p:cNvCxnSpPr>
          <p:nvPr/>
        </p:nvCxnSpPr>
        <p:spPr>
          <a:xfrm>
            <a:off x="2384600" y="3004013"/>
            <a:ext cx="1904100" cy="348000"/>
          </a:xfrm>
          <a:prstGeom prst="straightConnector1">
            <a:avLst/>
          </a:prstGeom>
          <a:noFill/>
          <a:ln cap="flat" cmpd="sng" w="9525">
            <a:solidFill>
              <a:srgbClr val="FFFFFF"/>
            </a:solidFill>
            <a:prstDash val="solid"/>
            <a:round/>
            <a:headEnd len="med" w="med" type="none"/>
            <a:tailEnd len="med" w="med" type="none"/>
          </a:ln>
        </p:spPr>
      </p:cxnSp>
      <p:cxnSp>
        <p:nvCxnSpPr>
          <p:cNvPr id="666" name="Google Shape;666;p72"/>
          <p:cNvCxnSpPr>
            <a:stCxn id="653" idx="6"/>
            <a:endCxn id="654" idx="2"/>
          </p:cNvCxnSpPr>
          <p:nvPr/>
        </p:nvCxnSpPr>
        <p:spPr>
          <a:xfrm flipH="1" rot="10800000">
            <a:off x="2384600" y="1891238"/>
            <a:ext cx="1904100" cy="1856400"/>
          </a:xfrm>
          <a:prstGeom prst="straightConnector1">
            <a:avLst/>
          </a:prstGeom>
          <a:noFill/>
          <a:ln cap="flat" cmpd="sng" w="9525">
            <a:solidFill>
              <a:srgbClr val="FFFFFF"/>
            </a:solidFill>
            <a:prstDash val="solid"/>
            <a:round/>
            <a:headEnd len="med" w="med" type="none"/>
            <a:tailEnd len="med" w="med" type="none"/>
          </a:ln>
        </p:spPr>
      </p:cxnSp>
      <p:cxnSp>
        <p:nvCxnSpPr>
          <p:cNvPr id="667" name="Google Shape;667;p72"/>
          <p:cNvCxnSpPr>
            <a:stCxn id="653" idx="6"/>
            <a:endCxn id="655" idx="2"/>
          </p:cNvCxnSpPr>
          <p:nvPr/>
        </p:nvCxnSpPr>
        <p:spPr>
          <a:xfrm flipH="1" rot="10800000">
            <a:off x="2384600" y="2621738"/>
            <a:ext cx="1904100" cy="1125900"/>
          </a:xfrm>
          <a:prstGeom prst="straightConnector1">
            <a:avLst/>
          </a:prstGeom>
          <a:noFill/>
          <a:ln cap="flat" cmpd="sng" w="9525">
            <a:solidFill>
              <a:srgbClr val="FFFFFF"/>
            </a:solidFill>
            <a:prstDash val="solid"/>
            <a:round/>
            <a:headEnd len="med" w="med" type="none"/>
            <a:tailEnd len="med" w="med" type="none"/>
          </a:ln>
        </p:spPr>
      </p:cxnSp>
      <p:cxnSp>
        <p:nvCxnSpPr>
          <p:cNvPr id="668" name="Google Shape;668;p72"/>
          <p:cNvCxnSpPr>
            <a:stCxn id="653" idx="6"/>
            <a:endCxn id="656" idx="2"/>
          </p:cNvCxnSpPr>
          <p:nvPr/>
        </p:nvCxnSpPr>
        <p:spPr>
          <a:xfrm flipH="1" rot="10800000">
            <a:off x="2384600" y="3352238"/>
            <a:ext cx="1904100" cy="395400"/>
          </a:xfrm>
          <a:prstGeom prst="straightConnector1">
            <a:avLst/>
          </a:prstGeom>
          <a:noFill/>
          <a:ln cap="flat" cmpd="sng" w="9525">
            <a:solidFill>
              <a:srgbClr val="FFFFFF"/>
            </a:solidFill>
            <a:prstDash val="solid"/>
            <a:round/>
            <a:headEnd len="med" w="med" type="none"/>
            <a:tailEnd len="med" w="med" type="none"/>
          </a:ln>
        </p:spPr>
      </p:cxnSp>
      <p:cxnSp>
        <p:nvCxnSpPr>
          <p:cNvPr id="669" name="Google Shape;669;p72"/>
          <p:cNvCxnSpPr>
            <a:stCxn id="653" idx="6"/>
            <a:endCxn id="657" idx="2"/>
          </p:cNvCxnSpPr>
          <p:nvPr/>
        </p:nvCxnSpPr>
        <p:spPr>
          <a:xfrm>
            <a:off x="2384600" y="3747638"/>
            <a:ext cx="1904100" cy="334800"/>
          </a:xfrm>
          <a:prstGeom prst="straightConnector1">
            <a:avLst/>
          </a:prstGeom>
          <a:noFill/>
          <a:ln cap="flat" cmpd="sng" w="9525">
            <a:solidFill>
              <a:srgbClr val="FFFFFF"/>
            </a:solidFill>
            <a:prstDash val="solid"/>
            <a:round/>
            <a:headEnd len="med" w="med" type="none"/>
            <a:tailEnd len="med" w="med" type="none"/>
          </a:ln>
        </p:spPr>
      </p:cxnSp>
      <p:cxnSp>
        <p:nvCxnSpPr>
          <p:cNvPr id="670" name="Google Shape;670;p72"/>
          <p:cNvCxnSpPr>
            <a:stCxn id="654" idx="6"/>
            <a:endCxn id="658" idx="2"/>
          </p:cNvCxnSpPr>
          <p:nvPr/>
        </p:nvCxnSpPr>
        <p:spPr>
          <a:xfrm>
            <a:off x="4837450" y="1891350"/>
            <a:ext cx="1904100" cy="752100"/>
          </a:xfrm>
          <a:prstGeom prst="straightConnector1">
            <a:avLst/>
          </a:prstGeom>
          <a:noFill/>
          <a:ln cap="flat" cmpd="sng" w="9525">
            <a:solidFill>
              <a:srgbClr val="FFFFFF"/>
            </a:solidFill>
            <a:prstDash val="solid"/>
            <a:round/>
            <a:headEnd len="med" w="med" type="none"/>
            <a:tailEnd len="med" w="med" type="none"/>
          </a:ln>
        </p:spPr>
      </p:cxnSp>
      <p:cxnSp>
        <p:nvCxnSpPr>
          <p:cNvPr id="671" name="Google Shape;671;p72"/>
          <p:cNvCxnSpPr>
            <a:stCxn id="654" idx="6"/>
            <a:endCxn id="659" idx="2"/>
          </p:cNvCxnSpPr>
          <p:nvPr/>
        </p:nvCxnSpPr>
        <p:spPr>
          <a:xfrm>
            <a:off x="4837450" y="1891350"/>
            <a:ext cx="1904100" cy="1482600"/>
          </a:xfrm>
          <a:prstGeom prst="straightConnector1">
            <a:avLst/>
          </a:prstGeom>
          <a:noFill/>
          <a:ln cap="flat" cmpd="sng" w="9525">
            <a:solidFill>
              <a:srgbClr val="FFFFFF"/>
            </a:solidFill>
            <a:prstDash val="solid"/>
            <a:round/>
            <a:headEnd len="med" w="med" type="none"/>
            <a:tailEnd len="med" w="med" type="none"/>
          </a:ln>
        </p:spPr>
      </p:cxnSp>
      <p:cxnSp>
        <p:nvCxnSpPr>
          <p:cNvPr id="672" name="Google Shape;672;p72"/>
          <p:cNvCxnSpPr>
            <a:stCxn id="655" idx="6"/>
            <a:endCxn id="658" idx="2"/>
          </p:cNvCxnSpPr>
          <p:nvPr/>
        </p:nvCxnSpPr>
        <p:spPr>
          <a:xfrm>
            <a:off x="4837450" y="2621750"/>
            <a:ext cx="1904100" cy="21600"/>
          </a:xfrm>
          <a:prstGeom prst="straightConnector1">
            <a:avLst/>
          </a:prstGeom>
          <a:noFill/>
          <a:ln cap="flat" cmpd="sng" w="9525">
            <a:solidFill>
              <a:srgbClr val="FFFFFF"/>
            </a:solidFill>
            <a:prstDash val="solid"/>
            <a:round/>
            <a:headEnd len="med" w="med" type="none"/>
            <a:tailEnd len="med" w="med" type="none"/>
          </a:ln>
        </p:spPr>
      </p:cxnSp>
      <p:cxnSp>
        <p:nvCxnSpPr>
          <p:cNvPr id="673" name="Google Shape;673;p72"/>
          <p:cNvCxnSpPr>
            <a:stCxn id="655" idx="6"/>
            <a:endCxn id="659" idx="2"/>
          </p:cNvCxnSpPr>
          <p:nvPr/>
        </p:nvCxnSpPr>
        <p:spPr>
          <a:xfrm>
            <a:off x="4837450" y="2621750"/>
            <a:ext cx="1904100" cy="752100"/>
          </a:xfrm>
          <a:prstGeom prst="straightConnector1">
            <a:avLst/>
          </a:prstGeom>
          <a:noFill/>
          <a:ln cap="flat" cmpd="sng" w="9525">
            <a:solidFill>
              <a:srgbClr val="FFFFFF"/>
            </a:solidFill>
            <a:prstDash val="solid"/>
            <a:round/>
            <a:headEnd len="med" w="med" type="none"/>
            <a:tailEnd len="med" w="med" type="none"/>
          </a:ln>
        </p:spPr>
      </p:cxnSp>
      <p:cxnSp>
        <p:nvCxnSpPr>
          <p:cNvPr id="674" name="Google Shape;674;p72"/>
          <p:cNvCxnSpPr>
            <a:stCxn id="656" idx="6"/>
            <a:endCxn id="658" idx="2"/>
          </p:cNvCxnSpPr>
          <p:nvPr/>
        </p:nvCxnSpPr>
        <p:spPr>
          <a:xfrm flipH="1" rot="10800000">
            <a:off x="4837450" y="2643550"/>
            <a:ext cx="1904100" cy="708600"/>
          </a:xfrm>
          <a:prstGeom prst="straightConnector1">
            <a:avLst/>
          </a:prstGeom>
          <a:noFill/>
          <a:ln cap="flat" cmpd="sng" w="9525">
            <a:solidFill>
              <a:srgbClr val="FFFFFF"/>
            </a:solidFill>
            <a:prstDash val="solid"/>
            <a:round/>
            <a:headEnd len="med" w="med" type="none"/>
            <a:tailEnd len="med" w="med" type="none"/>
          </a:ln>
        </p:spPr>
      </p:cxnSp>
      <p:cxnSp>
        <p:nvCxnSpPr>
          <p:cNvPr id="675" name="Google Shape;675;p72"/>
          <p:cNvCxnSpPr>
            <a:stCxn id="656" idx="6"/>
            <a:endCxn id="659" idx="2"/>
          </p:cNvCxnSpPr>
          <p:nvPr/>
        </p:nvCxnSpPr>
        <p:spPr>
          <a:xfrm>
            <a:off x="4837450" y="3352150"/>
            <a:ext cx="1904100" cy="21600"/>
          </a:xfrm>
          <a:prstGeom prst="straightConnector1">
            <a:avLst/>
          </a:prstGeom>
          <a:noFill/>
          <a:ln cap="flat" cmpd="sng" w="9525">
            <a:solidFill>
              <a:srgbClr val="FFFFFF"/>
            </a:solidFill>
            <a:prstDash val="solid"/>
            <a:round/>
            <a:headEnd len="med" w="med" type="none"/>
            <a:tailEnd len="med" w="med" type="none"/>
          </a:ln>
        </p:spPr>
      </p:cxnSp>
      <p:cxnSp>
        <p:nvCxnSpPr>
          <p:cNvPr id="676" name="Google Shape;676;p72"/>
          <p:cNvCxnSpPr>
            <a:stCxn id="657" idx="6"/>
            <a:endCxn id="659" idx="2"/>
          </p:cNvCxnSpPr>
          <p:nvPr/>
        </p:nvCxnSpPr>
        <p:spPr>
          <a:xfrm flipH="1" rot="10800000">
            <a:off x="4837450" y="3373950"/>
            <a:ext cx="1904100" cy="708600"/>
          </a:xfrm>
          <a:prstGeom prst="straightConnector1">
            <a:avLst/>
          </a:prstGeom>
          <a:noFill/>
          <a:ln cap="flat" cmpd="sng" w="9525">
            <a:solidFill>
              <a:srgbClr val="FFFFFF"/>
            </a:solidFill>
            <a:prstDash val="solid"/>
            <a:round/>
            <a:headEnd len="med" w="med" type="none"/>
            <a:tailEnd len="med" w="med" type="none"/>
          </a:ln>
        </p:spPr>
      </p:cxnSp>
      <p:cxnSp>
        <p:nvCxnSpPr>
          <p:cNvPr id="677" name="Google Shape;677;p72"/>
          <p:cNvCxnSpPr>
            <a:stCxn id="657" idx="6"/>
            <a:endCxn id="658" idx="2"/>
          </p:cNvCxnSpPr>
          <p:nvPr/>
        </p:nvCxnSpPr>
        <p:spPr>
          <a:xfrm flipH="1" rot="10800000">
            <a:off x="4837450" y="2643450"/>
            <a:ext cx="1904100" cy="1439100"/>
          </a:xfrm>
          <a:prstGeom prst="straightConnector1">
            <a:avLst/>
          </a:prstGeom>
          <a:noFill/>
          <a:ln cap="flat" cmpd="sng" w="9525">
            <a:solidFill>
              <a:srgbClr val="FFFFFF"/>
            </a:solidFill>
            <a:prstDash val="solid"/>
            <a:round/>
            <a:headEnd len="med" w="med" type="none"/>
            <a:tailEnd len="med" w="med" type="none"/>
          </a:ln>
        </p:spPr>
      </p:cxnSp>
      <p:sp>
        <p:nvSpPr>
          <p:cNvPr id="678" name="Google Shape;678;p72"/>
          <p:cNvSpPr txBox="1"/>
          <p:nvPr/>
        </p:nvSpPr>
        <p:spPr>
          <a:xfrm>
            <a:off x="1516250" y="1577313"/>
            <a:ext cx="118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rgbClr val="FFFFFF"/>
                </a:solidFill>
                <a:latin typeface="Nunito Sans"/>
                <a:ea typeface="Nunito Sans"/>
                <a:cs typeface="Nunito Sans"/>
                <a:sym typeface="Nunito Sans"/>
              </a:rPr>
              <a:t>Input layer</a:t>
            </a:r>
            <a:endParaRPr>
              <a:solidFill>
                <a:srgbClr val="FFFFFF"/>
              </a:solidFill>
              <a:latin typeface="Nunito Sans"/>
              <a:ea typeface="Nunito Sans"/>
              <a:cs typeface="Nunito Sans"/>
              <a:sym typeface="Nunito Sans"/>
            </a:endParaRPr>
          </a:p>
        </p:txBody>
      </p:sp>
      <p:sp>
        <p:nvSpPr>
          <p:cNvPr id="679" name="Google Shape;679;p72"/>
          <p:cNvSpPr txBox="1"/>
          <p:nvPr/>
        </p:nvSpPr>
        <p:spPr>
          <a:xfrm>
            <a:off x="3895300" y="1198450"/>
            <a:ext cx="133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rgbClr val="FFFFFF"/>
                </a:solidFill>
                <a:latin typeface="Nunito Sans"/>
                <a:ea typeface="Nunito Sans"/>
                <a:cs typeface="Nunito Sans"/>
                <a:sym typeface="Nunito Sans"/>
              </a:rPr>
              <a:t>Hidden layer</a:t>
            </a:r>
            <a:endParaRPr>
              <a:solidFill>
                <a:srgbClr val="FFFFFF"/>
              </a:solidFill>
              <a:latin typeface="Nunito Sans"/>
              <a:ea typeface="Nunito Sans"/>
              <a:cs typeface="Nunito Sans"/>
              <a:sym typeface="Nunito Sans"/>
            </a:endParaRPr>
          </a:p>
        </p:txBody>
      </p:sp>
      <p:sp>
        <p:nvSpPr>
          <p:cNvPr id="680" name="Google Shape;680;p72"/>
          <p:cNvSpPr txBox="1"/>
          <p:nvPr/>
        </p:nvSpPr>
        <p:spPr>
          <a:xfrm>
            <a:off x="6421950" y="1978675"/>
            <a:ext cx="118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rgbClr val="FFFFFF"/>
                </a:solidFill>
                <a:latin typeface="Nunito Sans"/>
                <a:ea typeface="Nunito Sans"/>
                <a:cs typeface="Nunito Sans"/>
                <a:sym typeface="Nunito Sans"/>
              </a:rPr>
              <a:t>Output layer</a:t>
            </a:r>
            <a:endParaRPr>
              <a:solidFill>
                <a:srgbClr val="FFFFFF"/>
              </a:solidFill>
              <a:latin typeface="Nunito Sans"/>
              <a:ea typeface="Nunito Sans"/>
              <a:cs typeface="Nunito Sans"/>
              <a:sym typeface="Nunito Sans"/>
            </a:endParaRPr>
          </a:p>
        </p:txBody>
      </p:sp>
      <p:sp>
        <p:nvSpPr>
          <p:cNvPr id="681" name="Google Shape;681;p72"/>
          <p:cNvSpPr/>
          <p:nvPr/>
        </p:nvSpPr>
        <p:spPr>
          <a:xfrm>
            <a:off x="4288750" y="1605000"/>
            <a:ext cx="548700" cy="572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72"/>
          <p:cNvCxnSpPr>
            <a:stCxn id="652" idx="6"/>
            <a:endCxn id="655" idx="2"/>
          </p:cNvCxnSpPr>
          <p:nvPr/>
        </p:nvCxnSpPr>
        <p:spPr>
          <a:xfrm flipH="1" rot="10800000">
            <a:off x="2384600" y="2621813"/>
            <a:ext cx="1904100" cy="382200"/>
          </a:xfrm>
          <a:prstGeom prst="straightConnector1">
            <a:avLst/>
          </a:prstGeom>
          <a:noFill/>
          <a:ln cap="flat" cmpd="sng" w="9525">
            <a:solidFill>
              <a:srgbClr val="FFFFFF"/>
            </a:solidFill>
            <a:prstDash val="solid"/>
            <a:round/>
            <a:headEnd len="med" w="med" type="none"/>
            <a:tailEnd len="med" w="med" type="none"/>
          </a:ln>
        </p:spPr>
      </p:cxnSp>
      <p:cxnSp>
        <p:nvCxnSpPr>
          <p:cNvPr id="683" name="Google Shape;683;p72"/>
          <p:cNvCxnSpPr>
            <a:stCxn id="652" idx="6"/>
            <a:endCxn id="657" idx="2"/>
          </p:cNvCxnSpPr>
          <p:nvPr/>
        </p:nvCxnSpPr>
        <p:spPr>
          <a:xfrm>
            <a:off x="2384600" y="3004013"/>
            <a:ext cx="1904100" cy="1078500"/>
          </a:xfrm>
          <a:prstGeom prst="straightConnector1">
            <a:avLst/>
          </a:prstGeom>
          <a:noFill/>
          <a:ln cap="flat" cmpd="sng" w="9525">
            <a:solidFill>
              <a:srgbClr val="FFFFFF"/>
            </a:solidFill>
            <a:prstDash val="solid"/>
            <a:round/>
            <a:headEnd len="med" w="med" type="none"/>
            <a:tailEnd len="med" w="med" type="none"/>
          </a:ln>
        </p:spPr>
      </p:cxnSp>
      <p:sp>
        <p:nvSpPr>
          <p:cNvPr id="684" name="Google Shape;684;p72"/>
          <p:cNvSpPr txBox="1"/>
          <p:nvPr/>
        </p:nvSpPr>
        <p:spPr>
          <a:xfrm>
            <a:off x="598625" y="2797700"/>
            <a:ext cx="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rgbClr val="F751A5"/>
                </a:solidFill>
                <a:latin typeface="Nunito Sans"/>
                <a:ea typeface="Nunito Sans"/>
                <a:cs typeface="Nunito Sans"/>
                <a:sym typeface="Nunito Sans"/>
              </a:rPr>
              <a:t>DADOS</a:t>
            </a:r>
            <a:endParaRPr b="1">
              <a:solidFill>
                <a:srgbClr val="F751A5"/>
              </a:solidFill>
              <a:latin typeface="Nunito Sans"/>
              <a:ea typeface="Nunito Sans"/>
              <a:cs typeface="Nunito Sans"/>
              <a:sym typeface="Nunito Sans"/>
            </a:endParaRPr>
          </a:p>
        </p:txBody>
      </p:sp>
      <p:sp>
        <p:nvSpPr>
          <p:cNvPr id="685" name="Google Shape;685;p72"/>
          <p:cNvSpPr txBox="1"/>
          <p:nvPr/>
        </p:nvSpPr>
        <p:spPr>
          <a:xfrm>
            <a:off x="7420125" y="2797700"/>
            <a:ext cx="1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rgbClr val="F751A5"/>
                </a:solidFill>
                <a:latin typeface="Nunito Sans"/>
                <a:ea typeface="Nunito Sans"/>
                <a:cs typeface="Nunito Sans"/>
                <a:sym typeface="Nunito Sans"/>
              </a:rPr>
              <a:t>PREDIÇÃO</a:t>
            </a:r>
            <a:endParaRPr b="1">
              <a:solidFill>
                <a:srgbClr val="F751A5"/>
              </a:solidFill>
              <a:latin typeface="Nunito Sans"/>
              <a:ea typeface="Nunito Sans"/>
              <a:cs typeface="Nunito Sans"/>
              <a:sym typeface="Nunito Sans"/>
            </a:endParaRPr>
          </a:p>
        </p:txBody>
      </p:sp>
      <p:cxnSp>
        <p:nvCxnSpPr>
          <p:cNvPr id="686" name="Google Shape;686;p72"/>
          <p:cNvCxnSpPr/>
          <p:nvPr/>
        </p:nvCxnSpPr>
        <p:spPr>
          <a:xfrm>
            <a:off x="1923450" y="4464650"/>
            <a:ext cx="5297100" cy="11700"/>
          </a:xfrm>
          <a:prstGeom prst="straightConnector1">
            <a:avLst/>
          </a:prstGeom>
          <a:noFill/>
          <a:ln cap="flat" cmpd="sng" w="19050">
            <a:solidFill>
              <a:srgbClr val="F751A5"/>
            </a:solidFill>
            <a:prstDash val="solid"/>
            <a:round/>
            <a:headEnd len="med" w="med" type="none"/>
            <a:tailEnd len="med" w="med" type="triangle"/>
          </a:ln>
        </p:spPr>
      </p:cxnSp>
      <p:cxnSp>
        <p:nvCxnSpPr>
          <p:cNvPr id="687" name="Google Shape;687;p72"/>
          <p:cNvCxnSpPr/>
          <p:nvPr/>
        </p:nvCxnSpPr>
        <p:spPr>
          <a:xfrm>
            <a:off x="1923450" y="4629250"/>
            <a:ext cx="5297100" cy="11700"/>
          </a:xfrm>
          <a:prstGeom prst="straightConnector1">
            <a:avLst/>
          </a:prstGeom>
          <a:noFill/>
          <a:ln cap="flat" cmpd="sng" w="19050">
            <a:solidFill>
              <a:srgbClr val="F751A5"/>
            </a:solidFill>
            <a:prstDash val="solid"/>
            <a:round/>
            <a:headEnd len="med" w="med" type="triangle"/>
            <a:tailEnd len="med" w="med" type="none"/>
          </a:ln>
        </p:spPr>
      </p:cxnSp>
      <p:sp>
        <p:nvSpPr>
          <p:cNvPr id="688" name="Google Shape;688;p72"/>
          <p:cNvSpPr txBox="1"/>
          <p:nvPr/>
        </p:nvSpPr>
        <p:spPr>
          <a:xfrm>
            <a:off x="7220550" y="4270400"/>
            <a:ext cx="1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751A5"/>
                </a:solidFill>
                <a:latin typeface="Nunito Sans"/>
                <a:ea typeface="Nunito Sans"/>
                <a:cs typeface="Nunito Sans"/>
                <a:sym typeface="Nunito Sans"/>
              </a:rPr>
              <a:t>Feedforward</a:t>
            </a:r>
            <a:endParaRPr>
              <a:solidFill>
                <a:srgbClr val="F751A5"/>
              </a:solidFill>
              <a:latin typeface="Nunito Sans"/>
              <a:ea typeface="Nunito Sans"/>
              <a:cs typeface="Nunito Sans"/>
              <a:sym typeface="Nunito Sans"/>
            </a:endParaRPr>
          </a:p>
        </p:txBody>
      </p:sp>
      <p:sp>
        <p:nvSpPr>
          <p:cNvPr id="689" name="Google Shape;689;p72"/>
          <p:cNvSpPr txBox="1"/>
          <p:nvPr/>
        </p:nvSpPr>
        <p:spPr>
          <a:xfrm>
            <a:off x="366550" y="4435000"/>
            <a:ext cx="16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rgbClr val="F751A5"/>
                </a:solidFill>
                <a:latin typeface="Nunito Sans"/>
                <a:ea typeface="Nunito Sans"/>
                <a:cs typeface="Nunito Sans"/>
                <a:sym typeface="Nunito Sans"/>
              </a:rPr>
              <a:t>Backpropagation</a:t>
            </a:r>
            <a:endParaRPr>
              <a:solidFill>
                <a:srgbClr val="F751A5"/>
              </a:solidFill>
              <a:latin typeface="Nunito Sans"/>
              <a:ea typeface="Nunito Sans"/>
              <a:cs typeface="Nunito Sans"/>
              <a:sym typeface="Nunito Sans"/>
            </a:endParaRPr>
          </a:p>
        </p:txBody>
      </p:sp>
      <p:sp>
        <p:nvSpPr>
          <p:cNvPr id="690" name="Google Shape;690;p72"/>
          <p:cNvSpPr/>
          <p:nvPr/>
        </p:nvSpPr>
        <p:spPr>
          <a:xfrm>
            <a:off x="4288750" y="1601488"/>
            <a:ext cx="548700" cy="572700"/>
          </a:xfrm>
          <a:prstGeom prst="ellipse">
            <a:avLst/>
          </a:prstGeom>
          <a:solidFill>
            <a:srgbClr val="F751A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2"/>
          <p:cNvSpPr/>
          <p:nvPr/>
        </p:nvSpPr>
        <p:spPr>
          <a:xfrm>
            <a:off x="4288750" y="3065788"/>
            <a:ext cx="548700" cy="572700"/>
          </a:xfrm>
          <a:prstGeom prst="ellipse">
            <a:avLst/>
          </a:prstGeom>
          <a:solidFill>
            <a:srgbClr val="F751A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mathml&quot;:&quot;&lt;math style=\&quot;font-family:stix;font-size:16px;\&quot; xmlns=\&quot;http://www.w3.org/1998/Math/MathML\&quot;&gt;&lt;mstyle mathsize=\&quot;16px\&quot;&gt;&lt;munderover mathcolor=\&quot;#F751A5\&quot;&gt;&lt;mo&gt;&amp;#x2211;&lt;/mo&gt;&lt;mrow&gt;&lt;mi&gt;i&lt;/mi&gt;&lt;mo&gt;=&lt;/mo&gt;&lt;mn&gt;1&lt;/mn&gt;&lt;/mrow&gt;&lt;mi&gt;m&lt;/mi&gt;&lt;/munderover&gt;&lt;msub&gt;&lt;mi mathcolor=\&quot;#F751A5\&quot;&gt;w&lt;/mi&gt;&lt;mi mathcolor=\&quot;#F751A5\&quot;&gt;i&lt;/mi&gt;&lt;/msub&gt;&lt;msub&gt;&lt;mi mathcolor=\&quot;#F751A5\&quot;&gt;x&lt;/mi&gt;&lt;mi mathcolor=\&quot;#F751A5\&quot;&gt;i&lt;/mi&gt;&lt;/msub&gt;&lt;mo mathcolor=\&quot;#F751A5\&quot;&gt;&amp;#xA0;&lt;/mo&gt;&lt;mo mathcolor=\&quot;#F751A5\&quot;&gt;+&lt;/mo&gt;&lt;mo mathcolor=\&quot;#F751A5\&quot;&gt;&amp;#xA0;&lt;/mo&gt;&lt;mi mathcolor=\&quot;#F751A5\&quot;&gt;b&lt;/mi&gt;&lt;mi mathcolor=\&quot;#F751A5\&quot;&gt;i&lt;/mi&gt;&lt;mi mathcolor=\&quot;#F751A5\&quot;&gt;a&lt;/mi&gt;&lt;mi mathcolor=\&quot;#F751A5\&quot;&gt;s&lt;/mi&gt;&lt;/mstyle&gt;&lt;/math&gt;&quot;,&quot;truncated&quot;:false}" id="692" name="Google Shape;692;p72" title="soma de i igual a 1 para m de w com i subscrito x com i subscrito espaço mais espaço b i a s"/>
          <p:cNvPicPr preferRelativeResize="0"/>
          <p:nvPr/>
        </p:nvPicPr>
        <p:blipFill>
          <a:blip r:embed="rId3">
            <a:alphaModFix/>
          </a:blip>
          <a:stretch>
            <a:fillRect/>
          </a:stretch>
        </p:blipFill>
        <p:spPr>
          <a:xfrm>
            <a:off x="5349690" y="1187155"/>
            <a:ext cx="1391920" cy="54864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3"/>
          <p:cNvSpPr txBox="1"/>
          <p:nvPr>
            <p:ph type="title"/>
          </p:nvPr>
        </p:nvSpPr>
        <p:spPr>
          <a:xfrm>
            <a:off x="311700" y="1961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3750"/>
              <a:t>5</a:t>
            </a:r>
            <a:r>
              <a:rPr lang="pt-BR" sz="3750"/>
              <a:t>.</a:t>
            </a:r>
            <a:endParaRPr sz="3750"/>
          </a:p>
          <a:p>
            <a:pPr indent="0" lvl="0" marL="0" rtl="0" algn="ctr">
              <a:spcBef>
                <a:spcPts val="0"/>
              </a:spcBef>
              <a:spcAft>
                <a:spcPts val="0"/>
              </a:spcAft>
              <a:buSzPts val="990"/>
              <a:buNone/>
            </a:pPr>
            <a:r>
              <a:rPr lang="pt-BR" sz="3750"/>
              <a:t>Temas em Tipos de Dados</a:t>
            </a:r>
            <a:endParaRPr sz="3750"/>
          </a:p>
        </p:txBody>
      </p:sp>
      <p:sp>
        <p:nvSpPr>
          <p:cNvPr id="698" name="Google Shape;69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5.1 Tipos de Dados</a:t>
            </a:r>
            <a:endParaRPr/>
          </a:p>
        </p:txBody>
      </p:sp>
      <p:sp>
        <p:nvSpPr>
          <p:cNvPr id="704" name="Google Shape;704;p7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Cross section: vários i’s para um t</a:t>
            </a:r>
            <a:endParaRPr sz="1600">
              <a:solidFill>
                <a:schemeClr val="dk1"/>
              </a:solidFill>
              <a:latin typeface="Nunito Sans SemiBold"/>
              <a:ea typeface="Nunito Sans SemiBold"/>
              <a:cs typeface="Nunito Sans SemiBold"/>
              <a:sym typeface="Nunito Sans SemiBold"/>
            </a:endParaRPr>
          </a:p>
          <a:p>
            <a:pPr indent="0" lvl="0" marL="0" rtl="0" algn="l">
              <a:spcBef>
                <a:spcPts val="1200"/>
              </a:spcBef>
              <a:spcAft>
                <a:spcPts val="0"/>
              </a:spcAft>
              <a:buNone/>
            </a:pPr>
            <a:r>
              <a:t/>
            </a:r>
            <a:endParaRPr sz="1600">
              <a:solidFill>
                <a:schemeClr val="dk1"/>
              </a:solidFill>
              <a:latin typeface="Nunito Sans SemiBold"/>
              <a:ea typeface="Nunito Sans SemiBold"/>
              <a:cs typeface="Nunito Sans SemiBold"/>
              <a:sym typeface="Nunito Sans SemiBold"/>
            </a:endParaRPr>
          </a:p>
          <a:p>
            <a:pPr indent="0" lvl="0" marL="0" rtl="0" algn="l">
              <a:spcBef>
                <a:spcPts val="1200"/>
              </a:spcBef>
              <a:spcAft>
                <a:spcPts val="0"/>
              </a:spcAft>
              <a:buNone/>
            </a:pPr>
            <a:r>
              <a:t/>
            </a:r>
            <a:endParaRPr sz="1600">
              <a:solidFill>
                <a:schemeClr val="dk1"/>
              </a:solidFill>
              <a:latin typeface="Nunito Sans SemiBold"/>
              <a:ea typeface="Nunito Sans SemiBold"/>
              <a:cs typeface="Nunito Sans SemiBold"/>
              <a:sym typeface="Nunito Sans SemiBold"/>
            </a:endParaRPr>
          </a:p>
          <a:p>
            <a:pPr indent="0" lvl="0" marL="0" rtl="0" algn="l">
              <a:spcBef>
                <a:spcPts val="1200"/>
              </a:spcBef>
              <a:spcAft>
                <a:spcPts val="0"/>
              </a:spcAft>
              <a:buNone/>
            </a:pPr>
            <a:r>
              <a:t/>
            </a:r>
            <a:endParaRPr sz="1600">
              <a:solidFill>
                <a:schemeClr val="dk1"/>
              </a:solidFill>
              <a:latin typeface="Nunito Sans SemiBold"/>
              <a:ea typeface="Nunito Sans SemiBold"/>
              <a:cs typeface="Nunito Sans SemiBold"/>
              <a:sym typeface="Nunito Sans SemiBold"/>
            </a:endParaRPr>
          </a:p>
          <a:p>
            <a:pPr indent="-330200" lvl="0" marL="457200" rtl="0" algn="l">
              <a:spcBef>
                <a:spcPts val="120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Time series: vários t’s para um i</a:t>
            </a:r>
            <a:endParaRPr>
              <a:latin typeface="Nunito Sans SemiBold"/>
              <a:ea typeface="Nunito Sans SemiBold"/>
              <a:cs typeface="Nunito Sans SemiBold"/>
              <a:sym typeface="Nunito Sans SemiBold"/>
            </a:endParaRPr>
          </a:p>
        </p:txBody>
      </p:sp>
      <p:sp>
        <p:nvSpPr>
          <p:cNvPr id="705" name="Google Shape;705;p7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
        <p:nvSpPr>
          <p:cNvPr id="706" name="Google Shape;706;p74"/>
          <p:cNvSpPr txBox="1"/>
          <p:nvPr>
            <p:ph idx="1" type="body"/>
          </p:nvPr>
        </p:nvSpPr>
        <p:spPr>
          <a:xfrm>
            <a:off x="4572000" y="1229500"/>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Nunito Sans SemiBold"/>
              <a:buChar char="●"/>
            </a:pPr>
            <a:r>
              <a:rPr lang="pt-BR" sz="1600">
                <a:solidFill>
                  <a:schemeClr val="dk1"/>
                </a:solidFill>
                <a:latin typeface="Nunito Sans SemiBold"/>
                <a:ea typeface="Nunito Sans SemiBold"/>
                <a:cs typeface="Nunito Sans SemiBold"/>
                <a:sym typeface="Nunito Sans SemiBold"/>
              </a:rPr>
              <a:t>Painel: vários i’s para vários t’s</a:t>
            </a:r>
            <a:endParaRPr>
              <a:latin typeface="Nunito Sans SemiBold"/>
              <a:ea typeface="Nunito Sans SemiBold"/>
              <a:cs typeface="Nunito Sans SemiBold"/>
              <a:sym typeface="Nunito Sans SemiBold"/>
            </a:endParaRPr>
          </a:p>
        </p:txBody>
      </p:sp>
      <p:graphicFrame>
        <p:nvGraphicFramePr>
          <p:cNvPr id="707" name="Google Shape;707;p74"/>
          <p:cNvGraphicFramePr/>
          <p:nvPr/>
        </p:nvGraphicFramePr>
        <p:xfrm>
          <a:off x="1824000" y="1569125"/>
          <a:ext cx="3000000" cy="3000000"/>
        </p:xfrm>
        <a:graphic>
          <a:graphicData uri="http://schemas.openxmlformats.org/drawingml/2006/table">
            <a:tbl>
              <a:tblPr>
                <a:noFill/>
                <a:tableStyleId>{7541C759-4DA5-40D6-B075-F7DAAC854D96}</a:tableStyleId>
              </a:tblPr>
              <a:tblGrid>
                <a:gridCol w="524050"/>
                <a:gridCol w="382850"/>
                <a:gridCol w="367000"/>
                <a:gridCol w="411325"/>
              </a:tblGrid>
              <a:tr h="323250">
                <a:tc>
                  <a:txBody>
                    <a:bodyPr/>
                    <a:lstStyle/>
                    <a:p>
                      <a:pPr indent="0" lvl="0" marL="0" rtl="0" algn="l">
                        <a:spcBef>
                          <a:spcPts val="0"/>
                        </a:spcBef>
                        <a:spcAft>
                          <a:spcPts val="0"/>
                        </a:spcAft>
                        <a:buNone/>
                      </a:pPr>
                      <a:r>
                        <a:rPr lang="pt-BR" sz="1000"/>
                        <a:t>i</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Y</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X</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Z</a:t>
                      </a:r>
                      <a:endParaRPr sz="1000"/>
                    </a:p>
                  </a:txBody>
                  <a:tcPr marT="91425" marB="91425" marR="91425" marL="91425">
                    <a:solidFill>
                      <a:srgbClr val="E7E6E6"/>
                    </a:solidFill>
                  </a:tcPr>
                </a:tc>
              </a:tr>
              <a:tr h="304000">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z1</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z2</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z3</a:t>
                      </a:r>
                      <a:endParaRPr sz="1000"/>
                    </a:p>
                  </a:txBody>
                  <a:tcPr marT="91425" marB="91425" marR="91425" marL="91425">
                    <a:solidFill>
                      <a:srgbClr val="F1F1F1"/>
                    </a:solidFill>
                  </a:tcPr>
                </a:tc>
              </a:tr>
            </a:tbl>
          </a:graphicData>
        </a:graphic>
      </p:graphicFrame>
      <p:graphicFrame>
        <p:nvGraphicFramePr>
          <p:cNvPr id="708" name="Google Shape;708;p74"/>
          <p:cNvGraphicFramePr/>
          <p:nvPr/>
        </p:nvGraphicFramePr>
        <p:xfrm>
          <a:off x="1824000" y="3342599"/>
          <a:ext cx="3000000" cy="3000000"/>
        </p:xfrm>
        <a:graphic>
          <a:graphicData uri="http://schemas.openxmlformats.org/drawingml/2006/table">
            <a:tbl>
              <a:tblPr>
                <a:noFill/>
                <a:tableStyleId>{7541C759-4DA5-40D6-B075-F7DAAC854D96}</a:tableStyleId>
              </a:tblPr>
              <a:tblGrid>
                <a:gridCol w="524050"/>
                <a:gridCol w="382850"/>
                <a:gridCol w="367000"/>
                <a:gridCol w="411325"/>
              </a:tblGrid>
              <a:tr h="323250">
                <a:tc>
                  <a:txBody>
                    <a:bodyPr/>
                    <a:lstStyle/>
                    <a:p>
                      <a:pPr indent="0" lvl="0" marL="0" rtl="0" algn="l">
                        <a:spcBef>
                          <a:spcPts val="0"/>
                        </a:spcBef>
                        <a:spcAft>
                          <a:spcPts val="0"/>
                        </a:spcAft>
                        <a:buNone/>
                      </a:pPr>
                      <a:r>
                        <a:rPr lang="pt-BR" sz="1000"/>
                        <a:t>i</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Y</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X</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Z</a:t>
                      </a:r>
                      <a:endParaRPr sz="1000"/>
                    </a:p>
                  </a:txBody>
                  <a:tcPr marT="91425" marB="91425" marR="91425" marL="91425">
                    <a:solidFill>
                      <a:srgbClr val="E7E6E6"/>
                    </a:solidFill>
                  </a:tcPr>
                </a:tc>
              </a:tr>
              <a:tr h="304000">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z1</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z2</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z3</a:t>
                      </a:r>
                      <a:endParaRPr sz="1000"/>
                    </a:p>
                  </a:txBody>
                  <a:tcPr marT="91425" marB="91425" marR="91425" marL="91425">
                    <a:solidFill>
                      <a:srgbClr val="F1F1F1"/>
                    </a:solidFill>
                  </a:tcPr>
                </a:tc>
              </a:tr>
            </a:tbl>
          </a:graphicData>
        </a:graphic>
      </p:graphicFrame>
      <p:graphicFrame>
        <p:nvGraphicFramePr>
          <p:cNvPr id="709" name="Google Shape;709;p74"/>
          <p:cNvGraphicFramePr/>
          <p:nvPr/>
        </p:nvGraphicFramePr>
        <p:xfrm>
          <a:off x="5529388" y="2001600"/>
          <a:ext cx="3000000" cy="3000000"/>
        </p:xfrm>
        <a:graphic>
          <a:graphicData uri="http://schemas.openxmlformats.org/drawingml/2006/table">
            <a:tbl>
              <a:tblPr>
                <a:noFill/>
                <a:tableStyleId>{7541C759-4DA5-40D6-B075-F7DAAC854D96}</a:tableStyleId>
              </a:tblPr>
              <a:tblGrid>
                <a:gridCol w="639475"/>
                <a:gridCol w="639475"/>
                <a:gridCol w="467150"/>
                <a:gridCol w="447850"/>
                <a:gridCol w="501900"/>
              </a:tblGrid>
              <a:tr h="323250">
                <a:tc>
                  <a:txBody>
                    <a:bodyPr/>
                    <a:lstStyle/>
                    <a:p>
                      <a:pPr indent="0" lvl="0" marL="0" rtl="0" algn="l">
                        <a:spcBef>
                          <a:spcPts val="0"/>
                        </a:spcBef>
                        <a:spcAft>
                          <a:spcPts val="0"/>
                        </a:spcAft>
                        <a:buNone/>
                      </a:pPr>
                      <a:r>
                        <a:rPr lang="pt-BR" sz="1000"/>
                        <a:t>i</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t</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Y</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X</a:t>
                      </a:r>
                      <a:endParaRPr sz="1000"/>
                    </a:p>
                  </a:txBody>
                  <a:tcPr marT="91425" marB="91425" marR="91425" marL="91425">
                    <a:solidFill>
                      <a:srgbClr val="E7E6E6"/>
                    </a:solidFill>
                  </a:tcPr>
                </a:tc>
                <a:tc>
                  <a:txBody>
                    <a:bodyPr/>
                    <a:lstStyle/>
                    <a:p>
                      <a:pPr indent="0" lvl="0" marL="0" rtl="0" algn="l">
                        <a:spcBef>
                          <a:spcPts val="0"/>
                        </a:spcBef>
                        <a:spcAft>
                          <a:spcPts val="0"/>
                        </a:spcAft>
                        <a:buNone/>
                      </a:pPr>
                      <a:r>
                        <a:rPr lang="pt-BR" sz="1000"/>
                        <a:t>Z</a:t>
                      </a:r>
                      <a:endParaRPr sz="1000"/>
                    </a:p>
                  </a:txBody>
                  <a:tcPr marT="91425" marB="91425" marR="91425" marL="91425">
                    <a:solidFill>
                      <a:srgbClr val="E7E6E6"/>
                    </a:solidFill>
                  </a:tcPr>
                </a:tc>
              </a:tr>
              <a:tr h="304000">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y1,1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z1</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y2,1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x2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z2</a:t>
                      </a:r>
                      <a:endParaRPr sz="1000"/>
                    </a:p>
                  </a:txBody>
                  <a:tcPr marT="91425" marB="91425" marR="91425" marL="91425">
                    <a:solidFill>
                      <a:srgbClr val="F1F1F1"/>
                    </a:solidFill>
                  </a:tcPr>
                </a:tc>
              </a:tr>
              <a:tr h="313625">
                <a:tc>
                  <a:txBody>
                    <a:bodyPr/>
                    <a:lstStyle/>
                    <a:p>
                      <a:pPr indent="0" lvl="0" marL="0" rtl="0" algn="l">
                        <a:spcBef>
                          <a:spcPts val="0"/>
                        </a:spcBef>
                        <a:spcAft>
                          <a:spcPts val="0"/>
                        </a:spcAft>
                        <a:buNone/>
                      </a:pPr>
                      <a:r>
                        <a:rPr lang="pt-BR" sz="1000"/>
                        <a:t>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y3,1</a:t>
                      </a:r>
                      <a:endParaRPr sz="1000"/>
                    </a:p>
                  </a:txBody>
                  <a:tcPr marT="91425" marB="91425" marR="91425" marL="91425">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x3</a:t>
                      </a:r>
                      <a:endParaRPr sz="1000"/>
                    </a:p>
                  </a:txBody>
                  <a:tcPr marT="91425" marB="91425" marR="91425" marL="91425">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z3</a:t>
                      </a:r>
                      <a:endParaRPr sz="1000"/>
                    </a:p>
                  </a:txBody>
                  <a:tcPr marT="91425" marB="91425" marR="91425" marL="91425">
                    <a:lnB cap="flat" cmpd="sng" w="9525">
                      <a:solidFill>
                        <a:srgbClr val="9E9E9E"/>
                      </a:solidFill>
                      <a:prstDash val="solid"/>
                      <a:round/>
                      <a:headEnd len="sm" w="sm" type="none"/>
                      <a:tailEnd len="sm" w="sm" type="none"/>
                    </a:lnB>
                    <a:solidFill>
                      <a:srgbClr val="F1F1F1"/>
                    </a:solidFill>
                  </a:tcPr>
                </a:tc>
              </a:tr>
              <a:tr h="313625">
                <a:tc>
                  <a:txBody>
                    <a:bodyPr/>
                    <a:lstStyle/>
                    <a:p>
                      <a:pPr indent="0" lvl="0" marL="0" rtl="0" algn="l">
                        <a:spcBef>
                          <a:spcPts val="0"/>
                        </a:spcBef>
                        <a:spcAft>
                          <a:spcPts val="0"/>
                        </a:spcAft>
                        <a:buNone/>
                      </a:pPr>
                      <a:r>
                        <a:rPr lang="pt-BR" sz="1000"/>
                        <a:t>1</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2</a:t>
                      </a:r>
                      <a:endParaRPr sz="1000"/>
                    </a:p>
                  </a:txBody>
                  <a:tcPr marT="91425" marB="91425" marR="91425" marL="91425">
                    <a:lnR cap="flat" cmpd="sng" w="9525">
                      <a:solidFill>
                        <a:srgbClr val="9E9E9E"/>
                      </a:solidFill>
                      <a:prstDash val="solid"/>
                      <a:round/>
                      <a:headEnd len="sm" w="sm" type="none"/>
                      <a:tailEnd len="sm" w="sm" type="none"/>
                    </a:lnR>
                    <a:solidFill>
                      <a:srgbClr val="F1F1F1"/>
                    </a:solidFill>
                  </a:tcPr>
                </a:tc>
                <a:tc>
                  <a:txBody>
                    <a:bodyPr/>
                    <a:lstStyle/>
                    <a:p>
                      <a:pPr indent="0" lvl="0" marL="0" rtl="0" algn="l">
                        <a:spcBef>
                          <a:spcPts val="0"/>
                        </a:spcBef>
                        <a:spcAft>
                          <a:spcPts val="0"/>
                        </a:spcAft>
                        <a:buNone/>
                      </a:pPr>
                      <a:r>
                        <a:rPr lang="pt-BR" sz="1000"/>
                        <a:t>y1,2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x1,2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z1,2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r>
              <a:tr h="313625">
                <a:tc>
                  <a:txBody>
                    <a:bodyPr/>
                    <a:lstStyle/>
                    <a:p>
                      <a:pPr indent="0" lvl="0" marL="0" rtl="0" algn="l">
                        <a:spcBef>
                          <a:spcPts val="0"/>
                        </a:spcBef>
                        <a:spcAft>
                          <a:spcPts val="0"/>
                        </a:spcAft>
                        <a:buNone/>
                      </a:pPr>
                      <a:r>
                        <a:rPr lang="pt-BR" sz="1000"/>
                        <a:t>2</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2</a:t>
                      </a:r>
                      <a:endParaRPr sz="1000"/>
                    </a:p>
                  </a:txBody>
                  <a:tcPr marT="91425" marB="91425" marR="91425" marL="91425">
                    <a:lnR cap="flat" cmpd="sng" w="9525">
                      <a:solidFill>
                        <a:srgbClr val="9E9E9E"/>
                      </a:solidFill>
                      <a:prstDash val="solid"/>
                      <a:round/>
                      <a:headEnd len="sm" w="sm" type="none"/>
                      <a:tailEnd len="sm" w="sm" type="none"/>
                    </a:lnR>
                    <a:solidFill>
                      <a:srgbClr val="F1F1F1"/>
                    </a:solidFill>
                  </a:tcPr>
                </a:tc>
                <a:tc>
                  <a:txBody>
                    <a:bodyPr/>
                    <a:lstStyle/>
                    <a:p>
                      <a:pPr indent="0" lvl="0" marL="0" rtl="0" algn="l">
                        <a:spcBef>
                          <a:spcPts val="0"/>
                        </a:spcBef>
                        <a:spcAft>
                          <a:spcPts val="0"/>
                        </a:spcAft>
                        <a:buNone/>
                      </a:pPr>
                      <a:r>
                        <a:rPr lang="pt-BR" sz="1000"/>
                        <a:t>y2,2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x2,2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z2,2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r>
              <a:tr h="313625">
                <a:tc>
                  <a:txBody>
                    <a:bodyPr/>
                    <a:lstStyle/>
                    <a:p>
                      <a:pPr indent="0" lvl="0" marL="0" rtl="0" algn="l">
                        <a:spcBef>
                          <a:spcPts val="0"/>
                        </a:spcBef>
                        <a:spcAft>
                          <a:spcPts val="0"/>
                        </a:spcAft>
                        <a:buNone/>
                      </a:pPr>
                      <a:r>
                        <a:rPr lang="pt-BR" sz="1000"/>
                        <a:t>3</a:t>
                      </a:r>
                      <a:endParaRPr sz="1000"/>
                    </a:p>
                  </a:txBody>
                  <a:tcPr marT="91425" marB="91425" marR="91425" marL="91425">
                    <a:solidFill>
                      <a:srgbClr val="F1F1F1"/>
                    </a:solidFill>
                  </a:tcPr>
                </a:tc>
                <a:tc>
                  <a:txBody>
                    <a:bodyPr/>
                    <a:lstStyle/>
                    <a:p>
                      <a:pPr indent="0" lvl="0" marL="0" rtl="0" algn="l">
                        <a:spcBef>
                          <a:spcPts val="0"/>
                        </a:spcBef>
                        <a:spcAft>
                          <a:spcPts val="0"/>
                        </a:spcAft>
                        <a:buNone/>
                      </a:pPr>
                      <a:r>
                        <a:rPr lang="pt-BR" sz="1000"/>
                        <a:t>2</a:t>
                      </a:r>
                      <a:endParaRPr sz="1000"/>
                    </a:p>
                  </a:txBody>
                  <a:tcPr marT="91425" marB="91425" marR="91425" marL="91425">
                    <a:lnR cap="flat" cmpd="sng" w="9525">
                      <a:solidFill>
                        <a:srgbClr val="9E9E9E"/>
                      </a:solidFill>
                      <a:prstDash val="solid"/>
                      <a:round/>
                      <a:headEnd len="sm" w="sm" type="none"/>
                      <a:tailEnd len="sm" w="sm" type="none"/>
                    </a:lnR>
                    <a:solidFill>
                      <a:srgbClr val="F1F1F1"/>
                    </a:solidFill>
                  </a:tcPr>
                </a:tc>
                <a:tc>
                  <a:txBody>
                    <a:bodyPr/>
                    <a:lstStyle/>
                    <a:p>
                      <a:pPr indent="0" lvl="0" marL="0" rtl="0" algn="l">
                        <a:spcBef>
                          <a:spcPts val="0"/>
                        </a:spcBef>
                        <a:spcAft>
                          <a:spcPts val="0"/>
                        </a:spcAft>
                        <a:buNone/>
                      </a:pPr>
                      <a:r>
                        <a:rPr lang="pt-BR" sz="1000"/>
                        <a:t>y3,2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x3,2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c>
                  <a:txBody>
                    <a:bodyPr/>
                    <a:lstStyle/>
                    <a:p>
                      <a:pPr indent="0" lvl="0" marL="0" rtl="0" algn="l">
                        <a:spcBef>
                          <a:spcPts val="0"/>
                        </a:spcBef>
                        <a:spcAft>
                          <a:spcPts val="0"/>
                        </a:spcAft>
                        <a:buNone/>
                      </a:pPr>
                      <a:r>
                        <a:rPr lang="pt-BR" sz="1000"/>
                        <a:t>z3,2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F1F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1.1 Modelos</a:t>
            </a:r>
            <a:endParaRPr/>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chemeClr val="dk1"/>
                </a:solidFill>
              </a:rPr>
              <a:t>“Como a variável </a:t>
            </a:r>
            <a:r>
              <a:rPr b="1" lang="pt-BR">
                <a:solidFill>
                  <a:schemeClr val="dk1"/>
                </a:solidFill>
                <a:latin typeface="Cambria Math"/>
                <a:ea typeface="Cambria Math"/>
                <a:cs typeface="Cambria Math"/>
                <a:sym typeface="Cambria Math"/>
              </a:rPr>
              <a:t>Y</a:t>
            </a:r>
            <a:r>
              <a:rPr lang="pt-BR">
                <a:solidFill>
                  <a:schemeClr val="dk1"/>
                </a:solidFill>
              </a:rPr>
              <a:t> é gerada?”:</a:t>
            </a:r>
            <a:endParaRPr>
              <a:solidFill>
                <a:schemeClr val="dk1"/>
              </a:solidFill>
            </a:endParaRPr>
          </a:p>
          <a:p>
            <a:pPr indent="-323850" lvl="0" marL="457200" rtl="0" algn="l">
              <a:spcBef>
                <a:spcPts val="1200"/>
              </a:spcBef>
              <a:spcAft>
                <a:spcPts val="0"/>
              </a:spcAft>
              <a:buSzPts val="1500"/>
              <a:buChar char="●"/>
            </a:pPr>
            <a:r>
              <a:rPr lang="pt-BR" sz="1500">
                <a:solidFill>
                  <a:schemeClr val="dk1"/>
                </a:solidFill>
                <a:latin typeface="Nunito Sans Medium"/>
                <a:ea typeface="Nunito Sans Medium"/>
                <a:cs typeface="Nunito Sans Medium"/>
                <a:sym typeface="Nunito Sans Medium"/>
              </a:rPr>
              <a:t>Hipóteses:</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Char char="○"/>
            </a:pPr>
            <a:r>
              <a:rPr lang="pt-BR" sz="1500">
                <a:solidFill>
                  <a:schemeClr val="dk1"/>
                </a:solidFill>
                <a:latin typeface="Nunito Sans Medium"/>
                <a:ea typeface="Nunito Sans Medium"/>
                <a:cs typeface="Nunito Sans Medium"/>
                <a:sym typeface="Nunito Sans Medium"/>
              </a:rPr>
              <a:t>“Depende do conjunto de variáveis </a:t>
            </a:r>
            <a:r>
              <a:rPr b="1" lang="pt-BR" sz="1500">
                <a:solidFill>
                  <a:schemeClr val="dk1"/>
                </a:solidFill>
                <a:latin typeface="Cambria Math"/>
                <a:ea typeface="Cambria Math"/>
                <a:cs typeface="Cambria Math"/>
                <a:sym typeface="Cambria Math"/>
              </a:rPr>
              <a:t>X</a:t>
            </a:r>
            <a:r>
              <a:rPr lang="pt-BR" sz="1500">
                <a:solidFill>
                  <a:schemeClr val="dk1"/>
                </a:solidFill>
                <a:latin typeface="Nunito Sans Medium"/>
                <a:ea typeface="Nunito Sans Medium"/>
                <a:cs typeface="Nunito Sans Medium"/>
                <a:sym typeface="Nunito Sans Medium"/>
              </a:rPr>
              <a:t>”</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Char char="○"/>
            </a:pPr>
            <a:r>
              <a:rPr lang="pt-BR" sz="1500">
                <a:solidFill>
                  <a:schemeClr val="dk1"/>
                </a:solidFill>
                <a:latin typeface="Nunito Sans Medium"/>
                <a:ea typeface="Nunito Sans Medium"/>
                <a:cs typeface="Nunito Sans Medium"/>
                <a:sym typeface="Nunito Sans Medium"/>
              </a:rPr>
              <a:t>“Depende de </a:t>
            </a:r>
            <a:r>
              <a:rPr b="1" lang="pt-BR" sz="1500">
                <a:solidFill>
                  <a:schemeClr val="dk1"/>
                </a:solidFill>
                <a:latin typeface="Cambria Math"/>
                <a:ea typeface="Cambria Math"/>
                <a:cs typeface="Cambria Math"/>
                <a:sym typeface="Cambria Math"/>
              </a:rPr>
              <a:t>X</a:t>
            </a:r>
            <a:r>
              <a:rPr lang="pt-BR" sz="1500">
                <a:solidFill>
                  <a:schemeClr val="dk1"/>
                </a:solidFill>
                <a:latin typeface="Nunito Sans Medium"/>
                <a:ea typeface="Nunito Sans Medium"/>
                <a:cs typeface="Nunito Sans Medium"/>
                <a:sym typeface="Nunito Sans Medium"/>
              </a:rPr>
              <a:t> de acordo com a função</a:t>
            </a:r>
            <a:r>
              <a:rPr lang="pt-BR" sz="1500">
                <a:solidFill>
                  <a:schemeClr val="dk1"/>
                </a:solidFill>
              </a:rPr>
              <a:t> </a:t>
            </a:r>
            <a:r>
              <a:rPr b="1" lang="pt-BR" sz="1500">
                <a:solidFill>
                  <a:schemeClr val="dk1"/>
                </a:solidFill>
                <a:latin typeface="Cambria Math"/>
                <a:ea typeface="Cambria Math"/>
                <a:cs typeface="Cambria Math"/>
                <a:sym typeface="Cambria Math"/>
              </a:rPr>
              <a:t>f</a:t>
            </a:r>
            <a:r>
              <a:rPr lang="pt-BR" sz="1500">
                <a:solidFill>
                  <a:schemeClr val="dk1"/>
                </a:solidFill>
                <a:latin typeface="Nunito Sans Medium"/>
                <a:ea typeface="Nunito Sans Medium"/>
                <a:cs typeface="Nunito Sans Medium"/>
                <a:sym typeface="Nunito Sans Medium"/>
              </a:rPr>
              <a:t>, e dos parâmetros</a:t>
            </a:r>
            <a:r>
              <a:rPr lang="pt-BR" sz="1500">
                <a:solidFill>
                  <a:schemeClr val="dk1"/>
                </a:solidFill>
                <a:latin typeface="Cambria Math"/>
                <a:ea typeface="Cambria Math"/>
                <a:cs typeface="Cambria Math"/>
                <a:sym typeface="Cambria Math"/>
              </a:rPr>
              <a:t> </a:t>
            </a:r>
            <a:r>
              <a:rPr b="1" lang="pt-BR" sz="1500">
                <a:solidFill>
                  <a:schemeClr val="dk1"/>
                </a:solidFill>
                <a:latin typeface="Cambria Math"/>
                <a:ea typeface="Cambria Math"/>
                <a:cs typeface="Cambria Math"/>
                <a:sym typeface="Cambria Math"/>
              </a:rPr>
              <a:t>b</a:t>
            </a:r>
            <a:r>
              <a:rPr lang="pt-BR" sz="1500">
                <a:solidFill>
                  <a:schemeClr val="dk1"/>
                </a:solidFill>
                <a:latin typeface="Nunito Sans Medium"/>
                <a:ea typeface="Nunito Sans Medium"/>
                <a:cs typeface="Nunito Sans Medium"/>
                <a:sym typeface="Nunito Sans Medium"/>
              </a:rPr>
              <a:t>: </a:t>
            </a:r>
            <a:r>
              <a:rPr b="1" lang="pt-BR" sz="1500">
                <a:solidFill>
                  <a:schemeClr val="dk1"/>
                </a:solidFill>
                <a:latin typeface="Cambria Math"/>
                <a:ea typeface="Cambria Math"/>
                <a:cs typeface="Cambria Math"/>
                <a:sym typeface="Cambria Math"/>
              </a:rPr>
              <a:t>Y = f(X; b)</a:t>
            </a:r>
            <a:r>
              <a:rPr lang="pt-BR" sz="1500">
                <a:solidFill>
                  <a:schemeClr val="dk1"/>
                </a:solidFill>
                <a:latin typeface="Nunito Sans Medium"/>
                <a:ea typeface="Nunito Sans Medium"/>
                <a:cs typeface="Nunito Sans Medium"/>
                <a:sym typeface="Nunito Sans Medium"/>
              </a:rPr>
              <a:t>”</a:t>
            </a:r>
            <a:endParaRPr sz="1500">
              <a:solidFill>
                <a:schemeClr val="dk1"/>
              </a:solidFill>
              <a:latin typeface="Nunito Sans Medium"/>
              <a:ea typeface="Nunito Sans Medium"/>
              <a:cs typeface="Nunito Sans Medium"/>
              <a:sym typeface="Nunito Sans Medium"/>
            </a:endParaRPr>
          </a:p>
          <a:p>
            <a:pPr indent="0" lvl="0" marL="0" rtl="0" algn="l">
              <a:spcBef>
                <a:spcPts val="1200"/>
              </a:spcBef>
              <a:spcAft>
                <a:spcPts val="0"/>
              </a:spcAft>
              <a:buNone/>
            </a:pPr>
            <a:r>
              <a:rPr lang="pt-BR" sz="1500">
                <a:solidFill>
                  <a:schemeClr val="dk1"/>
                </a:solidFill>
                <a:latin typeface="Nunito Sans Medium"/>
                <a:ea typeface="Nunito Sans Medium"/>
                <a:cs typeface="Nunito Sans Medium"/>
                <a:sym typeface="Nunito Sans Medium"/>
              </a:rPr>
              <a:t>Note que o valor de </a:t>
            </a:r>
            <a:r>
              <a:rPr b="1" lang="pt-BR" sz="1500">
                <a:solidFill>
                  <a:schemeClr val="dk1"/>
                </a:solidFill>
                <a:latin typeface="Cambria Math"/>
                <a:ea typeface="Cambria Math"/>
                <a:cs typeface="Cambria Math"/>
                <a:sym typeface="Cambria Math"/>
              </a:rPr>
              <a:t>b</a:t>
            </a:r>
            <a:r>
              <a:rPr lang="pt-BR" sz="1500">
                <a:solidFill>
                  <a:schemeClr val="dk1"/>
                </a:solidFill>
                <a:latin typeface="Nunito Sans Medium"/>
                <a:ea typeface="Nunito Sans Medium"/>
                <a:cs typeface="Nunito Sans Medium"/>
                <a:sym typeface="Nunito Sans Medium"/>
              </a:rPr>
              <a:t> não é incluído nas hipóteses, é ele que queremos “descobrir”</a:t>
            </a:r>
            <a:endParaRPr sz="1500">
              <a:solidFill>
                <a:schemeClr val="dk1"/>
              </a:solidFill>
              <a:latin typeface="Nunito Sans Medium"/>
              <a:ea typeface="Nunito Sans Medium"/>
              <a:cs typeface="Nunito Sans Medium"/>
              <a:sym typeface="Nunito Sans Medium"/>
            </a:endParaRPr>
          </a:p>
          <a:p>
            <a:pPr indent="-323850" lvl="0" marL="457200" rtl="0" algn="l">
              <a:spcBef>
                <a:spcPts val="100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Método de estimação:</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b="1" lang="pt-BR" sz="1500">
                <a:solidFill>
                  <a:schemeClr val="dk1"/>
                </a:solidFill>
              </a:rPr>
              <a:t>Minimização de um ‘erro’</a:t>
            </a:r>
            <a:r>
              <a:rPr lang="pt-BR" sz="1500">
                <a:solidFill>
                  <a:schemeClr val="dk1"/>
                </a:solidFill>
                <a:latin typeface="Nunito Sans Medium"/>
                <a:ea typeface="Nunito Sans Medium"/>
                <a:cs typeface="Nunito Sans Medium"/>
                <a:sym typeface="Nunito Sans Medium"/>
              </a:rPr>
              <a:t> – </a:t>
            </a:r>
            <a:r>
              <a:rPr b="1" lang="pt-BR" sz="1500">
                <a:solidFill>
                  <a:schemeClr val="dk1"/>
                </a:solidFill>
                <a:latin typeface="Cambria Math"/>
                <a:ea typeface="Cambria Math"/>
                <a:cs typeface="Cambria Math"/>
                <a:sym typeface="Cambria Math"/>
              </a:rPr>
              <a:t>e = Y</a:t>
            </a:r>
            <a:r>
              <a:rPr lang="pt-BR" sz="1500">
                <a:solidFill>
                  <a:schemeClr val="dk1"/>
                </a:solidFill>
                <a:latin typeface="Nunito Sans Medium"/>
                <a:ea typeface="Nunito Sans Medium"/>
                <a:cs typeface="Nunito Sans Medium"/>
                <a:sym typeface="Nunito Sans Medium"/>
              </a:rPr>
              <a:t> </a:t>
            </a:r>
            <a:r>
              <a:rPr i="1" lang="pt-BR" sz="1500">
                <a:solidFill>
                  <a:schemeClr val="dk1"/>
                </a:solidFill>
                <a:latin typeface="Nunito Sans Medium"/>
                <a:ea typeface="Nunito Sans Medium"/>
                <a:cs typeface="Nunito Sans Medium"/>
                <a:sym typeface="Nunito Sans Medium"/>
              </a:rPr>
              <a:t>‘real’</a:t>
            </a:r>
            <a:r>
              <a:rPr lang="pt-BR" sz="1500">
                <a:solidFill>
                  <a:schemeClr val="dk1"/>
                </a:solidFill>
                <a:latin typeface="Nunito Sans Medium"/>
                <a:ea typeface="Nunito Sans Medium"/>
                <a:cs typeface="Nunito Sans Medium"/>
                <a:sym typeface="Nunito Sans Medium"/>
              </a:rPr>
              <a:t> - </a:t>
            </a:r>
            <a:r>
              <a:rPr b="1" lang="pt-BR" sz="1500">
                <a:solidFill>
                  <a:schemeClr val="dk1"/>
                </a:solidFill>
                <a:latin typeface="Cambria Math"/>
                <a:ea typeface="Cambria Math"/>
                <a:cs typeface="Cambria Math"/>
                <a:sym typeface="Cambria Math"/>
              </a:rPr>
              <a:t>Y</a:t>
            </a:r>
            <a:r>
              <a:rPr lang="pt-BR" sz="1500">
                <a:solidFill>
                  <a:schemeClr val="dk1"/>
                </a:solidFill>
                <a:latin typeface="Nunito Sans Medium"/>
                <a:ea typeface="Nunito Sans Medium"/>
                <a:cs typeface="Nunito Sans Medium"/>
                <a:sym typeface="Nunito Sans Medium"/>
              </a:rPr>
              <a:t> </a:t>
            </a:r>
            <a:r>
              <a:rPr i="1" lang="pt-BR" sz="1500">
                <a:solidFill>
                  <a:schemeClr val="dk1"/>
                </a:solidFill>
                <a:latin typeface="Nunito Sans Medium"/>
                <a:ea typeface="Nunito Sans Medium"/>
                <a:cs typeface="Nunito Sans Medium"/>
                <a:sym typeface="Nunito Sans Medium"/>
              </a:rPr>
              <a:t>‘estimado’</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Existem outros métodos (ex: máxima verossimilhança)</a:t>
            </a:r>
            <a:endParaRPr sz="1500">
              <a:solidFill>
                <a:schemeClr val="dk1"/>
              </a:solidFill>
              <a:latin typeface="Nunito Sans Medium"/>
              <a:ea typeface="Nunito Sans Medium"/>
              <a:cs typeface="Nunito Sans Medium"/>
              <a:sym typeface="Nunito Sans Medium"/>
            </a:endParaRPr>
          </a:p>
          <a:p>
            <a:pPr indent="0" lvl="0" marL="0" rtl="0" algn="l">
              <a:spcBef>
                <a:spcPts val="1000"/>
              </a:spcBef>
              <a:spcAft>
                <a:spcPts val="1200"/>
              </a:spcAft>
              <a:buNone/>
            </a:pPr>
            <a:r>
              <a:rPr lang="pt-BR" sz="1500">
                <a:solidFill>
                  <a:schemeClr val="dk1"/>
                </a:solidFill>
                <a:latin typeface="Nunito Sans Medium"/>
                <a:ea typeface="Nunito Sans Medium"/>
                <a:cs typeface="Nunito Sans Medium"/>
                <a:sym typeface="Nunito Sans Medium"/>
              </a:rPr>
              <a:t>Existem ferramentas computacionais para fazer tal estimação</a:t>
            </a:r>
            <a:endParaRPr/>
          </a:p>
        </p:txBody>
      </p:sp>
      <p:sp>
        <p:nvSpPr>
          <p:cNvPr id="123" name="Google Shape;123;p21"/>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5"/>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5.2 Características de Séries Temporais</a:t>
            </a:r>
            <a:endParaRPr/>
          </a:p>
        </p:txBody>
      </p:sp>
      <p:sp>
        <p:nvSpPr>
          <p:cNvPr id="715" name="Google Shape;715;p75"/>
          <p:cNvSpPr txBox="1"/>
          <p:nvPr>
            <p:ph idx="1" type="body"/>
          </p:nvPr>
        </p:nvSpPr>
        <p:spPr>
          <a:xfrm>
            <a:off x="311700" y="1152475"/>
            <a:ext cx="41442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Font typeface="Nunito Sans"/>
              <a:buChar char="●"/>
            </a:pPr>
            <a:r>
              <a:rPr lang="pt-BR" sz="1600">
                <a:solidFill>
                  <a:schemeClr val="dk1"/>
                </a:solidFill>
                <a:latin typeface="Nunito Sans"/>
                <a:ea typeface="Nunito Sans"/>
                <a:cs typeface="Nunito Sans"/>
                <a:sym typeface="Nunito Sans"/>
              </a:rPr>
              <a:t>Foco na relação do presente com o passado – autocorrelação</a:t>
            </a:r>
            <a:endParaRPr sz="1600">
              <a:solidFill>
                <a:schemeClr val="dk1"/>
              </a:solidFill>
              <a:latin typeface="Nunito Sans"/>
              <a:ea typeface="Nunito Sans"/>
              <a:cs typeface="Nunito Sans"/>
              <a:sym typeface="Nunito Sans"/>
            </a:endParaRPr>
          </a:p>
          <a:p>
            <a:pPr indent="-330200" lvl="0" marL="457200" rtl="0" algn="l">
              <a:spcBef>
                <a:spcPts val="1000"/>
              </a:spcBef>
              <a:spcAft>
                <a:spcPts val="0"/>
              </a:spcAft>
              <a:buSzPts val="1600"/>
              <a:buFont typeface="Nunito Sans"/>
              <a:buChar char="●"/>
            </a:pPr>
            <a:r>
              <a:rPr lang="pt-BR" sz="1600">
                <a:solidFill>
                  <a:schemeClr val="dk1"/>
                </a:solidFill>
                <a:latin typeface="Nunito Sans"/>
                <a:ea typeface="Nunito Sans"/>
                <a:cs typeface="Nunito Sans"/>
                <a:sym typeface="Nunito Sans"/>
              </a:rPr>
              <a:t>Estacionariedade: o processo gerador dos dados não se altera ao longo do tempo</a:t>
            </a:r>
            <a:endParaRPr sz="1600">
              <a:solidFill>
                <a:schemeClr val="dk1"/>
              </a:solidFill>
              <a:latin typeface="Nunito Sans"/>
              <a:ea typeface="Nunito Sans"/>
              <a:cs typeface="Nunito Sans"/>
              <a:sym typeface="Nunito Sans"/>
            </a:endParaRPr>
          </a:p>
          <a:p>
            <a:pPr indent="-330200" lvl="1" marL="914400" rtl="0" algn="l">
              <a:spcBef>
                <a:spcPts val="0"/>
              </a:spcBef>
              <a:spcAft>
                <a:spcPts val="0"/>
              </a:spcAft>
              <a:buSzPts val="1600"/>
              <a:buChar char="○"/>
            </a:pPr>
            <a:r>
              <a:rPr lang="pt-BR" sz="1600">
                <a:solidFill>
                  <a:schemeClr val="dk1"/>
                </a:solidFill>
              </a:rPr>
              <a:t>Estacionariedade fraca: média e autocorrelação iguais em todas as janelas</a:t>
            </a:r>
            <a:endParaRPr sz="1600">
              <a:solidFill>
                <a:schemeClr val="dk1"/>
              </a:solidFill>
            </a:endParaRPr>
          </a:p>
          <a:p>
            <a:pPr indent="-330200" lvl="1" marL="914400" rtl="0" algn="l">
              <a:spcBef>
                <a:spcPts val="0"/>
              </a:spcBef>
              <a:spcAft>
                <a:spcPts val="0"/>
              </a:spcAft>
              <a:buSzPts val="1600"/>
              <a:buChar char="○"/>
            </a:pPr>
            <a:r>
              <a:rPr lang="pt-BR" sz="1600">
                <a:solidFill>
                  <a:schemeClr val="dk1"/>
                </a:solidFill>
              </a:rPr>
              <a:t>Não estacionariedade pode ser determinística ou estocástica.</a:t>
            </a:r>
            <a:endParaRPr sz="1600">
              <a:solidFill>
                <a:schemeClr val="dk1"/>
              </a:solidFill>
            </a:endParaRPr>
          </a:p>
          <a:p>
            <a:pPr indent="-330200" lvl="1" marL="914400" rtl="0" algn="l">
              <a:spcBef>
                <a:spcPts val="0"/>
              </a:spcBef>
              <a:spcAft>
                <a:spcPts val="0"/>
              </a:spcAft>
              <a:buSzPts val="1600"/>
              <a:buChar char="○"/>
            </a:pPr>
            <a:r>
              <a:rPr lang="pt-BR" sz="1600">
                <a:solidFill>
                  <a:schemeClr val="dk1"/>
                </a:solidFill>
              </a:rPr>
              <a:t>”Tirar a tendência ou a primeira diferença?”</a:t>
            </a:r>
            <a:endParaRPr sz="1600">
              <a:solidFill>
                <a:schemeClr val="dk1"/>
              </a:solidFill>
            </a:endParaRPr>
          </a:p>
        </p:txBody>
      </p:sp>
      <p:sp>
        <p:nvSpPr>
          <p:cNvPr id="716" name="Google Shape;716;p75"/>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17" name="Google Shape;717;p75"/>
          <p:cNvPicPr preferRelativeResize="0"/>
          <p:nvPr/>
        </p:nvPicPr>
        <p:blipFill>
          <a:blip r:embed="rId3">
            <a:alphaModFix/>
          </a:blip>
          <a:stretch>
            <a:fillRect/>
          </a:stretch>
        </p:blipFill>
        <p:spPr>
          <a:xfrm>
            <a:off x="4572000" y="1361075"/>
            <a:ext cx="4144200" cy="289003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6"/>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5.3 Regressão com Séries de Tempo</a:t>
            </a:r>
            <a:endParaRPr/>
          </a:p>
        </p:txBody>
      </p:sp>
      <p:sp>
        <p:nvSpPr>
          <p:cNvPr id="723" name="Google Shape;723;p76"/>
          <p:cNvSpPr txBox="1"/>
          <p:nvPr>
            <p:ph idx="1" type="body"/>
          </p:nvPr>
        </p:nvSpPr>
        <p:spPr>
          <a:xfrm>
            <a:off x="311700" y="1152475"/>
            <a:ext cx="4335600" cy="3665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Passado da série influencia o presente:</a:t>
            </a:r>
            <a:endParaRPr sz="1600">
              <a:latin typeface="Nunito Sans"/>
              <a:ea typeface="Nunito Sans"/>
              <a:cs typeface="Nunito Sans"/>
              <a:sym typeface="Nunito Sans"/>
            </a:endParaRPr>
          </a:p>
          <a:p>
            <a:pPr indent="-330200" lvl="1" marL="914400" rtl="0" algn="l">
              <a:lnSpc>
                <a:spcPct val="150000"/>
              </a:lnSpc>
              <a:spcBef>
                <a:spcPts val="0"/>
              </a:spcBef>
              <a:spcAft>
                <a:spcPts val="0"/>
              </a:spcAft>
              <a:buSzPts val="1600"/>
              <a:buChar char="○"/>
            </a:pPr>
            <a:r>
              <a:rPr lang="pt-BR" sz="1600"/>
              <a:t>Medidas de autocorrelação: ACF, PACF, e CCF</a:t>
            </a:r>
            <a:endParaRPr sz="1600"/>
          </a:p>
          <a:p>
            <a:pPr indent="-330200" lvl="0" marL="457200" rtl="0" algn="l">
              <a:lnSpc>
                <a:spcPct val="150000"/>
              </a:lnSpc>
              <a:spcBef>
                <a:spcPts val="0"/>
              </a:spcBef>
              <a:spcAft>
                <a:spcPts val="0"/>
              </a:spcAft>
              <a:buSzPts val="1600"/>
              <a:buFont typeface="Nunito Sans"/>
              <a:buChar char="●"/>
            </a:pPr>
            <a:r>
              <a:rPr lang="pt-BR" sz="1600">
                <a:latin typeface="Nunito Sans"/>
                <a:ea typeface="Nunito Sans"/>
                <a:cs typeface="Nunito Sans"/>
                <a:sym typeface="Nunito Sans"/>
              </a:rPr>
              <a:t>Não estacionariedade </a:t>
            </a:r>
            <a:r>
              <a:rPr lang="pt-BR" sz="1000">
                <a:latin typeface="Nunito Sans"/>
                <a:ea typeface="Nunito Sans"/>
                <a:cs typeface="Nunito Sans"/>
                <a:sym typeface="Nunito Sans"/>
              </a:rPr>
              <a:t>(primeira série)</a:t>
            </a:r>
            <a:r>
              <a:rPr lang="pt-BR" sz="1600">
                <a:latin typeface="Nunito Sans"/>
                <a:ea typeface="Nunito Sans"/>
                <a:cs typeface="Nunito Sans"/>
                <a:sym typeface="Nunito Sans"/>
              </a:rPr>
              <a:t> pode gerar correlação </a:t>
            </a:r>
            <a:r>
              <a:rPr lang="pt-BR" sz="1600">
                <a:latin typeface="Nunito Sans"/>
                <a:ea typeface="Nunito Sans"/>
                <a:cs typeface="Nunito Sans"/>
                <a:sym typeface="Nunito Sans"/>
              </a:rPr>
              <a:t>espúria. Tiramos a primeira diferença </a:t>
            </a:r>
            <a:r>
              <a:rPr lang="pt-BR" sz="1000">
                <a:latin typeface="Nunito Sans"/>
                <a:ea typeface="Nunito Sans"/>
                <a:cs typeface="Nunito Sans"/>
                <a:sym typeface="Nunito Sans"/>
              </a:rPr>
              <a:t>(segunda série)</a:t>
            </a:r>
            <a:r>
              <a:rPr lang="pt-BR" sz="1600">
                <a:latin typeface="Nunito Sans"/>
                <a:ea typeface="Nunito Sans"/>
                <a:cs typeface="Nunito Sans"/>
                <a:sym typeface="Nunito Sans"/>
              </a:rPr>
              <a:t> – modelo ARIMA</a:t>
            </a:r>
            <a:endParaRPr sz="1600">
              <a:latin typeface="Nunito Sans"/>
              <a:ea typeface="Nunito Sans"/>
              <a:cs typeface="Nunito Sans"/>
              <a:sym typeface="Nunito Sans"/>
            </a:endParaRPr>
          </a:p>
        </p:txBody>
      </p:sp>
      <p:sp>
        <p:nvSpPr>
          <p:cNvPr id="724" name="Google Shape;724;p76"/>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25" name="Google Shape;725;p76"/>
          <p:cNvPicPr preferRelativeResize="0"/>
          <p:nvPr/>
        </p:nvPicPr>
        <p:blipFill rotWithShape="1">
          <a:blip r:embed="rId3">
            <a:alphaModFix/>
          </a:blip>
          <a:srcRect b="13717" l="11931" r="4575" t="17073"/>
          <a:stretch/>
        </p:blipFill>
        <p:spPr>
          <a:xfrm>
            <a:off x="5198550" y="2690588"/>
            <a:ext cx="3300326" cy="1953974"/>
          </a:xfrm>
          <a:prstGeom prst="rect">
            <a:avLst/>
          </a:prstGeom>
          <a:noFill/>
          <a:ln>
            <a:noFill/>
          </a:ln>
        </p:spPr>
      </p:pic>
      <p:pic>
        <p:nvPicPr>
          <p:cNvPr id="726" name="Google Shape;726;p76"/>
          <p:cNvPicPr preferRelativeResize="0"/>
          <p:nvPr/>
        </p:nvPicPr>
        <p:blipFill>
          <a:blip r:embed="rId4">
            <a:alphaModFix/>
          </a:blip>
          <a:stretch>
            <a:fillRect/>
          </a:stretch>
        </p:blipFill>
        <p:spPr>
          <a:xfrm>
            <a:off x="4863097" y="1354040"/>
            <a:ext cx="3971226" cy="95014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7"/>
          <p:cNvPicPr preferRelativeResize="0"/>
          <p:nvPr/>
        </p:nvPicPr>
        <p:blipFill rotWithShape="1">
          <a:blip r:embed="rId3">
            <a:alphaModFix/>
          </a:blip>
          <a:srcRect b="10616" l="7163" r="2957" t="12567"/>
          <a:stretch/>
        </p:blipFill>
        <p:spPr>
          <a:xfrm>
            <a:off x="2921838" y="1627657"/>
            <a:ext cx="3300326" cy="1763069"/>
          </a:xfrm>
          <a:prstGeom prst="rect">
            <a:avLst/>
          </a:prstGeom>
          <a:noFill/>
          <a:ln>
            <a:noFill/>
          </a:ln>
        </p:spPr>
      </p:pic>
      <p:sp>
        <p:nvSpPr>
          <p:cNvPr id="732" name="Google Shape;732;p77"/>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5.3 Regressão com Séries de Tempo</a:t>
            </a:r>
            <a:endParaRPr/>
          </a:p>
        </p:txBody>
      </p:sp>
      <p:sp>
        <p:nvSpPr>
          <p:cNvPr id="733" name="Google Shape;733;p77"/>
          <p:cNvSpPr txBox="1"/>
          <p:nvPr>
            <p:ph idx="1" type="body"/>
          </p:nvPr>
        </p:nvSpPr>
        <p:spPr>
          <a:xfrm>
            <a:off x="416875" y="1084500"/>
            <a:ext cx="5408700" cy="3665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Font typeface="Nunito Sans SemiBold"/>
              <a:buChar char="●"/>
            </a:pPr>
            <a:r>
              <a:rPr lang="pt-BR" sz="1600">
                <a:latin typeface="Nunito Sans SemiBold"/>
                <a:ea typeface="Nunito Sans SemiBold"/>
                <a:cs typeface="Nunito Sans SemiBold"/>
                <a:sym typeface="Nunito Sans SemiBold"/>
              </a:rPr>
              <a:t>Sazonalidade e a decomposição STL </a:t>
            </a:r>
            <a:r>
              <a:rPr lang="pt-BR" sz="1000">
                <a:latin typeface="Nunito Sans SemiBold"/>
                <a:ea typeface="Nunito Sans SemiBold"/>
                <a:cs typeface="Nunito Sans SemiBold"/>
                <a:sym typeface="Nunito Sans SemiBold"/>
              </a:rPr>
              <a:t>(figura 2)</a:t>
            </a:r>
            <a:endParaRPr sz="10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0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0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0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000">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000">
              <a:latin typeface="Nunito Sans SemiBold"/>
              <a:ea typeface="Nunito Sans SemiBold"/>
              <a:cs typeface="Nunito Sans SemiBold"/>
              <a:sym typeface="Nunito Sans SemiBold"/>
            </a:endParaRPr>
          </a:p>
          <a:p>
            <a:pPr indent="-330200" lvl="0" marL="457200" rtl="0" algn="l">
              <a:lnSpc>
                <a:spcPct val="150000"/>
              </a:lnSpc>
              <a:spcBef>
                <a:spcPts val="1200"/>
              </a:spcBef>
              <a:spcAft>
                <a:spcPts val="0"/>
              </a:spcAft>
              <a:buSzPts val="1600"/>
              <a:buFont typeface="Nunito Sans SemiBold"/>
              <a:buChar char="●"/>
            </a:pPr>
            <a:r>
              <a:rPr lang="pt-BR" sz="1600">
                <a:latin typeface="Nunito Sans SemiBold"/>
                <a:ea typeface="Nunito Sans SemiBold"/>
                <a:cs typeface="Nunito Sans SemiBold"/>
                <a:sym typeface="Nunito Sans SemiBold"/>
              </a:rPr>
              <a:t>Outros modelos: ARCH, </a:t>
            </a:r>
            <a:r>
              <a:rPr lang="pt-BR" sz="1600">
                <a:solidFill>
                  <a:schemeClr val="dk1"/>
                </a:solidFill>
                <a:latin typeface="Nunito Sans SemiBold"/>
                <a:ea typeface="Nunito Sans SemiBold"/>
                <a:cs typeface="Nunito Sans SemiBold"/>
                <a:sym typeface="Nunito Sans SemiBold"/>
              </a:rPr>
              <a:t>SARIMA, </a:t>
            </a:r>
            <a:r>
              <a:rPr lang="pt-BR" sz="1600">
                <a:latin typeface="Nunito Sans SemiBold"/>
                <a:ea typeface="Nunito Sans SemiBold"/>
                <a:cs typeface="Nunito Sans SemiBold"/>
                <a:sym typeface="Nunito Sans SemiBold"/>
              </a:rPr>
              <a:t>ARIMAX,</a:t>
            </a:r>
            <a:r>
              <a:rPr lang="pt-BR" sz="1600">
                <a:solidFill>
                  <a:schemeClr val="dk1"/>
                </a:solidFill>
                <a:latin typeface="Nunito Sans SemiBold"/>
                <a:ea typeface="Nunito Sans SemiBold"/>
                <a:cs typeface="Nunito Sans SemiBold"/>
                <a:sym typeface="Nunito Sans SemiBold"/>
              </a:rPr>
              <a:t> VAR</a:t>
            </a:r>
            <a:endParaRPr sz="1600">
              <a:latin typeface="Nunito Sans SemiBold"/>
              <a:ea typeface="Nunito Sans SemiBold"/>
              <a:cs typeface="Nunito Sans SemiBold"/>
              <a:sym typeface="Nunito Sans SemiBold"/>
            </a:endParaRPr>
          </a:p>
        </p:txBody>
      </p:sp>
      <p:sp>
        <p:nvSpPr>
          <p:cNvPr id="734" name="Google Shape;734;p77"/>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35" name="Google Shape;735;p77"/>
          <p:cNvPicPr preferRelativeResize="0"/>
          <p:nvPr/>
        </p:nvPicPr>
        <p:blipFill>
          <a:blip r:embed="rId4">
            <a:alphaModFix/>
          </a:blip>
          <a:stretch>
            <a:fillRect/>
          </a:stretch>
        </p:blipFill>
        <p:spPr>
          <a:xfrm>
            <a:off x="2663159" y="4098522"/>
            <a:ext cx="3817675" cy="689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8"/>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5.4 Regressão com Painéis</a:t>
            </a:r>
            <a:endParaRPr/>
          </a:p>
        </p:txBody>
      </p:sp>
      <p:sp>
        <p:nvSpPr>
          <p:cNvPr id="741" name="Google Shape;741;p78"/>
          <p:cNvSpPr txBox="1"/>
          <p:nvPr>
            <p:ph idx="1" type="body"/>
          </p:nvPr>
        </p:nvSpPr>
        <p:spPr>
          <a:xfrm>
            <a:off x="311700" y="1194000"/>
            <a:ext cx="8283600" cy="3665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Nunito Sans SemiBold"/>
              <a:buChar char="●"/>
            </a:pPr>
            <a:r>
              <a:rPr lang="pt-BR" sz="1400">
                <a:latin typeface="Nunito Sans SemiBold"/>
                <a:ea typeface="Nunito Sans SemiBold"/>
                <a:cs typeface="Nunito Sans SemiBold"/>
                <a:sym typeface="Nunito Sans SemiBold"/>
              </a:rPr>
              <a:t>Adicionamos um intercepto para cada período e para cada indivíduo (modelo de Fixed Effects)</a:t>
            </a:r>
            <a:endParaRPr sz="1400">
              <a:latin typeface="Nunito Sans SemiBold"/>
              <a:ea typeface="Nunito Sans SemiBold"/>
              <a:cs typeface="Nunito Sans SemiBold"/>
              <a:sym typeface="Nunito Sans SemiBold"/>
            </a:endParaRPr>
          </a:p>
          <a:p>
            <a:pPr indent="-317500" lvl="1" marL="914400" rtl="0" algn="l">
              <a:lnSpc>
                <a:spcPct val="150000"/>
              </a:lnSpc>
              <a:spcBef>
                <a:spcPts val="0"/>
              </a:spcBef>
              <a:spcAft>
                <a:spcPts val="0"/>
              </a:spcAft>
              <a:buSzPts val="1400"/>
              <a:buFont typeface="Nunito Sans SemiBold"/>
              <a:buChar char="○"/>
            </a:pPr>
            <a:r>
              <a:rPr lang="pt-BR">
                <a:latin typeface="Nunito Sans SemiBold"/>
                <a:ea typeface="Nunito Sans SemiBold"/>
                <a:cs typeface="Nunito Sans SemiBold"/>
                <a:sym typeface="Nunito Sans SemiBold"/>
              </a:rPr>
              <a:t>Interceptos incluem qualquer variável constante no tempo, ou no indivíduo </a:t>
            </a:r>
            <a:endParaRPr>
              <a:latin typeface="Nunito Sans SemiBold"/>
              <a:ea typeface="Nunito Sans SemiBold"/>
              <a:cs typeface="Nunito Sans SemiBold"/>
              <a:sym typeface="Nunito Sans SemiBold"/>
            </a:endParaRPr>
          </a:p>
          <a:p>
            <a:pPr indent="0" lvl="0" marL="0" rtl="0" algn="l">
              <a:lnSpc>
                <a:spcPct val="150000"/>
              </a:lnSpc>
              <a:spcBef>
                <a:spcPts val="1200"/>
              </a:spcBef>
              <a:spcAft>
                <a:spcPts val="0"/>
              </a:spcAft>
              <a:buNone/>
            </a:pPr>
            <a:r>
              <a:t/>
            </a:r>
            <a:endParaRPr sz="1600">
              <a:latin typeface="Nunito Sans SemiBold"/>
              <a:ea typeface="Nunito Sans SemiBold"/>
              <a:cs typeface="Nunito Sans SemiBold"/>
              <a:sym typeface="Nunito Sans SemiBold"/>
            </a:endParaRPr>
          </a:p>
          <a:p>
            <a:pPr indent="0" lvl="0" marL="0" rtl="0" algn="l">
              <a:lnSpc>
                <a:spcPct val="150000"/>
              </a:lnSpc>
              <a:spcBef>
                <a:spcPts val="1200"/>
              </a:spcBef>
              <a:spcAft>
                <a:spcPts val="1200"/>
              </a:spcAft>
              <a:buNone/>
            </a:pPr>
            <a:r>
              <a:t/>
            </a:r>
            <a:endParaRPr sz="1600">
              <a:latin typeface="Nunito Sans SemiBold"/>
              <a:ea typeface="Nunito Sans SemiBold"/>
              <a:cs typeface="Nunito Sans SemiBold"/>
              <a:sym typeface="Nunito Sans SemiBold"/>
            </a:endParaRPr>
          </a:p>
        </p:txBody>
      </p:sp>
      <p:sp>
        <p:nvSpPr>
          <p:cNvPr id="742" name="Google Shape;742;p78"/>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743" name="Google Shape;743;p78"/>
          <p:cNvPicPr preferRelativeResize="0"/>
          <p:nvPr/>
        </p:nvPicPr>
        <p:blipFill>
          <a:blip r:embed="rId3">
            <a:alphaModFix/>
          </a:blip>
          <a:stretch>
            <a:fillRect/>
          </a:stretch>
        </p:blipFill>
        <p:spPr>
          <a:xfrm>
            <a:off x="3157625" y="2025903"/>
            <a:ext cx="3039100" cy="342500"/>
          </a:xfrm>
          <a:prstGeom prst="rect">
            <a:avLst/>
          </a:prstGeom>
          <a:noFill/>
          <a:ln>
            <a:noFill/>
          </a:ln>
        </p:spPr>
      </p:pic>
      <p:pic>
        <p:nvPicPr>
          <p:cNvPr id="744" name="Google Shape;744;p78"/>
          <p:cNvPicPr preferRelativeResize="0"/>
          <p:nvPr/>
        </p:nvPicPr>
        <p:blipFill rotWithShape="1">
          <a:blip r:embed="rId4">
            <a:alphaModFix/>
          </a:blip>
          <a:srcRect b="2566" l="0" r="2543" t="11890"/>
          <a:stretch/>
        </p:blipFill>
        <p:spPr>
          <a:xfrm>
            <a:off x="2255025" y="2597000"/>
            <a:ext cx="4633949" cy="203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1.1 Modelos</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solidFill>
                  <a:schemeClr val="dk1"/>
                </a:solidFill>
              </a:rPr>
              <a:t>Hipóteses</a:t>
            </a:r>
            <a:r>
              <a:rPr lang="pt-BR">
                <a:solidFill>
                  <a:schemeClr val="dk1"/>
                </a:solidFill>
              </a:rPr>
              <a:t>:</a:t>
            </a:r>
            <a:endParaRPr>
              <a:solidFill>
                <a:schemeClr val="dk1"/>
              </a:solidFill>
            </a:endParaRPr>
          </a:p>
          <a:p>
            <a:pPr indent="-323850" lvl="0" marL="457200" rtl="0" algn="l">
              <a:spcBef>
                <a:spcPts val="1200"/>
              </a:spcBef>
              <a:spcAft>
                <a:spcPts val="0"/>
              </a:spcAft>
              <a:buSzPts val="1500"/>
              <a:buChar char="●"/>
            </a:pPr>
            <a:r>
              <a:rPr lang="pt-BR" sz="1500">
                <a:solidFill>
                  <a:schemeClr val="dk1"/>
                </a:solidFill>
                <a:latin typeface="Nunito Sans Medium"/>
                <a:ea typeface="Nunito Sans Medium"/>
                <a:cs typeface="Nunito Sans Medium"/>
                <a:sym typeface="Nunito Sans Medium"/>
              </a:rPr>
              <a:t>Como escolher o conjunto:</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O que parece fazer mais sentido?</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O que se adapta melhor aos dados disponíveis?</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O que gera os ‘melhores’ resultados?</a:t>
            </a:r>
            <a:endParaRPr sz="1500">
              <a:solidFill>
                <a:schemeClr val="dk1"/>
              </a:solidFill>
              <a:latin typeface="Nunito Sans Medium"/>
              <a:ea typeface="Nunito Sans Medium"/>
              <a:cs typeface="Nunito Sans Medium"/>
              <a:sym typeface="Nunito Sans Medium"/>
            </a:endParaRPr>
          </a:p>
          <a:p>
            <a:pPr indent="-323850" lvl="0" marL="457200" rtl="0" algn="l">
              <a:spcBef>
                <a:spcPts val="100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Nós escolhemos os modelos ‘prontos’:</a:t>
            </a:r>
            <a:endParaRPr sz="1500">
              <a:solidFill>
                <a:schemeClr val="dk1"/>
              </a:solidFill>
              <a:latin typeface="Nunito Sans Medium"/>
              <a:ea typeface="Nunito Sans Medium"/>
              <a:cs typeface="Nunito Sans Medium"/>
              <a:sym typeface="Nunito Sans Medium"/>
            </a:endParaRPr>
          </a:p>
          <a:p>
            <a:pPr indent="-323850" lvl="1" marL="914400" rtl="0" algn="l">
              <a:spcBef>
                <a:spcPts val="0"/>
              </a:spcBef>
              <a:spcAft>
                <a:spcPts val="0"/>
              </a:spcAft>
              <a:buSzPts val="1500"/>
              <a:buFont typeface="Nunito Sans Medium"/>
              <a:buChar char="○"/>
            </a:pPr>
            <a:r>
              <a:rPr lang="pt-BR" sz="1500">
                <a:solidFill>
                  <a:schemeClr val="dk1"/>
                </a:solidFill>
                <a:latin typeface="Nunito Sans Medium"/>
                <a:ea typeface="Nunito Sans Medium"/>
                <a:cs typeface="Nunito Sans Medium"/>
                <a:sym typeface="Nunito Sans Medium"/>
              </a:rPr>
              <a:t>O campo da Machine Learning é o campo de interesse</a:t>
            </a:r>
            <a:endParaRPr sz="1500">
              <a:solidFill>
                <a:schemeClr val="dk1"/>
              </a:solidFill>
              <a:latin typeface="Nunito Sans Medium"/>
              <a:ea typeface="Nunito Sans Medium"/>
              <a:cs typeface="Nunito Sans Medium"/>
              <a:sym typeface="Nunito Sans Medium"/>
            </a:endParaRPr>
          </a:p>
        </p:txBody>
      </p:sp>
      <p:sp>
        <p:nvSpPr>
          <p:cNvPr id="130" name="Google Shape;130;p22"/>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p:nvPr/>
        </p:nvSpPr>
        <p:spPr>
          <a:xfrm>
            <a:off x="1436925" y="2982050"/>
            <a:ext cx="6385500" cy="1759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1.2. Machine Learning</a:t>
            </a:r>
            <a:endParaRPr/>
          </a:p>
        </p:txBody>
      </p:sp>
      <p:sp>
        <p:nvSpPr>
          <p:cNvPr id="137" name="Google Shape;137;p23"/>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sp>
        <p:nvSpPr>
          <p:cNvPr id="138" name="Google Shape;138;p23"/>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 que é machine learning?</a:t>
            </a:r>
            <a:endParaRPr/>
          </a:p>
          <a:p>
            <a:pPr indent="-323850" lvl="0" marL="457200" rtl="0" algn="l">
              <a:spcBef>
                <a:spcPts val="1200"/>
              </a:spcBef>
              <a:spcAft>
                <a:spcPts val="0"/>
              </a:spcAft>
              <a:buSzPts val="1500"/>
              <a:buFont typeface="Nunito Sans"/>
              <a:buChar char="●"/>
            </a:pPr>
            <a:r>
              <a:rPr lang="pt-BR" sz="1500">
                <a:latin typeface="Nunito Sans"/>
                <a:ea typeface="Nunito Sans"/>
                <a:cs typeface="Nunito Sans"/>
                <a:sym typeface="Nunito Sans"/>
              </a:rPr>
              <a:t>Ramo da ciência computacional</a:t>
            </a:r>
            <a:endParaRPr sz="1500">
              <a:latin typeface="Nunito Sans"/>
              <a:ea typeface="Nunito Sans"/>
              <a:cs typeface="Nunito Sans"/>
              <a:sym typeface="Nunito Sans"/>
            </a:endParaRPr>
          </a:p>
          <a:p>
            <a:pPr indent="-323850" lvl="0" marL="457200" rtl="0" algn="l">
              <a:spcBef>
                <a:spcPts val="0"/>
              </a:spcBef>
              <a:spcAft>
                <a:spcPts val="0"/>
              </a:spcAft>
              <a:buSzPts val="1500"/>
              <a:buFont typeface="Nunito Sans"/>
              <a:buChar char="●"/>
            </a:pPr>
            <a:r>
              <a:rPr lang="pt-BR" sz="1500">
                <a:latin typeface="Nunito Sans"/>
                <a:ea typeface="Nunito Sans"/>
                <a:cs typeface="Nunito Sans"/>
                <a:sym typeface="Nunito Sans"/>
              </a:rPr>
              <a:t>Permite inferir padrões nos dados</a:t>
            </a:r>
            <a:endParaRPr sz="1500">
              <a:latin typeface="Nunito Sans"/>
              <a:ea typeface="Nunito Sans"/>
              <a:cs typeface="Nunito Sans"/>
              <a:sym typeface="Nunito Sans"/>
            </a:endParaRPr>
          </a:p>
          <a:p>
            <a:pPr indent="-323850" lvl="0" marL="457200" rtl="0" algn="l">
              <a:spcBef>
                <a:spcPts val="0"/>
              </a:spcBef>
              <a:spcAft>
                <a:spcPts val="0"/>
              </a:spcAft>
              <a:buSzPts val="1500"/>
              <a:buFont typeface="Nunito Sans"/>
              <a:buChar char="●"/>
            </a:pPr>
            <a:r>
              <a:rPr lang="pt-BR" sz="1500">
                <a:latin typeface="Nunito Sans"/>
                <a:ea typeface="Nunito Sans"/>
                <a:cs typeface="Nunito Sans"/>
                <a:sym typeface="Nunito Sans"/>
              </a:rPr>
              <a:t>Baseado em </a:t>
            </a:r>
            <a:r>
              <a:rPr lang="pt-BR" sz="1500">
                <a:latin typeface="Nunito Sans"/>
                <a:ea typeface="Nunito Sans"/>
                <a:cs typeface="Nunito Sans"/>
                <a:sym typeface="Nunito Sans"/>
              </a:rPr>
              <a:t>algoritmos</a:t>
            </a:r>
            <a:r>
              <a:rPr lang="pt-BR" sz="1500">
                <a:latin typeface="Nunito Sans"/>
                <a:ea typeface="Nunito Sans"/>
                <a:cs typeface="Nunito Sans"/>
                <a:sym typeface="Nunito Sans"/>
              </a:rPr>
              <a:t> e propriedades estatísticas</a:t>
            </a:r>
            <a:endParaRPr sz="1500">
              <a:latin typeface="Nunito Sans"/>
              <a:ea typeface="Nunito Sans"/>
              <a:cs typeface="Nunito Sans"/>
              <a:sym typeface="Nunito Sans"/>
            </a:endParaRPr>
          </a:p>
        </p:txBody>
      </p:sp>
      <p:sp>
        <p:nvSpPr>
          <p:cNvPr id="139" name="Google Shape;139;p23"/>
          <p:cNvSpPr txBox="1"/>
          <p:nvPr/>
        </p:nvSpPr>
        <p:spPr>
          <a:xfrm>
            <a:off x="1776050" y="3345750"/>
            <a:ext cx="1589100" cy="1174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TREINAMENTO</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Extraí padrões sobre a base de dados</a:t>
            </a:r>
            <a:endParaRPr>
              <a:solidFill>
                <a:schemeClr val="dk1"/>
              </a:solidFill>
              <a:latin typeface="Nunito Sans"/>
              <a:ea typeface="Nunito Sans"/>
              <a:cs typeface="Nunito Sans"/>
              <a:sym typeface="Nunito Sans"/>
            </a:endParaRPr>
          </a:p>
        </p:txBody>
      </p:sp>
      <p:sp>
        <p:nvSpPr>
          <p:cNvPr id="140" name="Google Shape;140;p23"/>
          <p:cNvSpPr txBox="1"/>
          <p:nvPr/>
        </p:nvSpPr>
        <p:spPr>
          <a:xfrm>
            <a:off x="3870338" y="2728725"/>
            <a:ext cx="15891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MODELO ML</a:t>
            </a:r>
            <a:endParaRPr b="1">
              <a:solidFill>
                <a:schemeClr val="dk1"/>
              </a:solidFill>
              <a:latin typeface="Nunito Sans"/>
              <a:ea typeface="Nunito Sans"/>
              <a:cs typeface="Nunito Sans"/>
              <a:sym typeface="Nunito Sans"/>
            </a:endParaRPr>
          </a:p>
        </p:txBody>
      </p:sp>
      <p:sp>
        <p:nvSpPr>
          <p:cNvPr id="141" name="Google Shape;141;p23"/>
          <p:cNvSpPr txBox="1"/>
          <p:nvPr/>
        </p:nvSpPr>
        <p:spPr>
          <a:xfrm>
            <a:off x="5964625" y="3345750"/>
            <a:ext cx="1589100" cy="1174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AVALIAÇÃO</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Usa os padrões para predizer os resultados</a:t>
            </a:r>
            <a:endParaRPr>
              <a:solidFill>
                <a:schemeClr val="dk1"/>
              </a:solidFill>
              <a:latin typeface="Nunito Sans"/>
              <a:ea typeface="Nunito Sans"/>
              <a:cs typeface="Nunito Sans"/>
              <a:sym typeface="Nunito Sans"/>
            </a:endParaRPr>
          </a:p>
        </p:txBody>
      </p:sp>
      <p:sp>
        <p:nvSpPr>
          <p:cNvPr id="142" name="Google Shape;142;p23"/>
          <p:cNvSpPr/>
          <p:nvPr/>
        </p:nvSpPr>
        <p:spPr>
          <a:xfrm>
            <a:off x="4115438" y="3587300"/>
            <a:ext cx="1098900" cy="54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16875" y="289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1.2. Tipos de ML</a:t>
            </a:r>
            <a:endParaRPr/>
          </a:p>
        </p:txBody>
      </p:sp>
      <p:sp>
        <p:nvSpPr>
          <p:cNvPr id="148" name="Google Shape;148;p24"/>
          <p:cNvSpPr txBox="1"/>
          <p:nvPr>
            <p:ph idx="12" type="sldNum"/>
          </p:nvPr>
        </p:nvSpPr>
        <p:spPr>
          <a:xfrm>
            <a:off x="859530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sz="1500">
                <a:latin typeface="Montserrat SemiBold"/>
                <a:ea typeface="Montserrat SemiBold"/>
                <a:cs typeface="Montserrat SemiBold"/>
                <a:sym typeface="Montserrat SemiBold"/>
              </a:rPr>
              <a:t>‹#›</a:t>
            </a:fld>
            <a:endParaRPr sz="1500">
              <a:latin typeface="Montserrat SemiBold"/>
              <a:ea typeface="Montserrat SemiBold"/>
              <a:cs typeface="Montserrat SemiBold"/>
              <a:sym typeface="Montserrat SemiBold"/>
            </a:endParaRPr>
          </a:p>
        </p:txBody>
      </p:sp>
      <p:sp>
        <p:nvSpPr>
          <p:cNvPr id="149" name="Google Shape;149;p24"/>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latin typeface="Nunito Sans"/>
                <a:ea typeface="Nunito Sans"/>
                <a:cs typeface="Nunito Sans"/>
                <a:sym typeface="Nunito Sans"/>
              </a:rPr>
              <a:t>Os modelos de Machine Learning podem ser divididos em três categorias:</a:t>
            </a:r>
            <a:endParaRPr>
              <a:latin typeface="Nunito Sans"/>
              <a:ea typeface="Nunito Sans"/>
              <a:cs typeface="Nunito Sans"/>
              <a:sym typeface="Nunito Sans"/>
            </a:endParaRPr>
          </a:p>
        </p:txBody>
      </p:sp>
      <p:sp>
        <p:nvSpPr>
          <p:cNvPr id="150" name="Google Shape;150;p24"/>
          <p:cNvSpPr txBox="1"/>
          <p:nvPr/>
        </p:nvSpPr>
        <p:spPr>
          <a:xfrm>
            <a:off x="3777438" y="1890525"/>
            <a:ext cx="15891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MODELO ML</a:t>
            </a:r>
            <a:endParaRPr b="1">
              <a:solidFill>
                <a:schemeClr val="dk1"/>
              </a:solidFill>
              <a:latin typeface="Nunito Sans"/>
              <a:ea typeface="Nunito Sans"/>
              <a:cs typeface="Nunito Sans"/>
              <a:sym typeface="Nunito Sans"/>
            </a:endParaRPr>
          </a:p>
        </p:txBody>
      </p:sp>
      <p:sp>
        <p:nvSpPr>
          <p:cNvPr id="151" name="Google Shape;151;p24"/>
          <p:cNvSpPr txBox="1"/>
          <p:nvPr/>
        </p:nvSpPr>
        <p:spPr>
          <a:xfrm>
            <a:off x="974775" y="2952750"/>
            <a:ext cx="1947600" cy="1174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SUPERVISIONADO</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Task Driven</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2" name="Google Shape;152;p24"/>
          <p:cNvSpPr txBox="1"/>
          <p:nvPr/>
        </p:nvSpPr>
        <p:spPr>
          <a:xfrm>
            <a:off x="3359250" y="2952750"/>
            <a:ext cx="2425500" cy="1174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NÃO-SUPERVISIONADO</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Data Driven</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3" name="Google Shape;153;p24"/>
          <p:cNvSpPr txBox="1"/>
          <p:nvPr/>
        </p:nvSpPr>
        <p:spPr>
          <a:xfrm>
            <a:off x="6221625" y="2952750"/>
            <a:ext cx="1947600" cy="1174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chemeClr val="dk1"/>
                </a:solidFill>
                <a:latin typeface="Nunito Sans"/>
                <a:ea typeface="Nunito Sans"/>
                <a:cs typeface="Nunito Sans"/>
                <a:sym typeface="Nunito Sans"/>
              </a:rPr>
              <a:t>POR REFORÇO</a:t>
            </a:r>
            <a:endParaRPr b="1">
              <a:solidFill>
                <a:schemeClr val="dk1"/>
              </a:solidFill>
              <a:latin typeface="Nunito Sans"/>
              <a:ea typeface="Nunito Sans"/>
              <a:cs typeface="Nunito Sans"/>
              <a:sym typeface="Nunito Sans"/>
            </a:endParaRPr>
          </a:p>
          <a:p>
            <a:pPr indent="0" lvl="0" marL="0" rtl="0" algn="ctr">
              <a:spcBef>
                <a:spcPts val="1000"/>
              </a:spcBef>
              <a:spcAft>
                <a:spcPts val="0"/>
              </a:spcAft>
              <a:buNone/>
            </a:pPr>
            <a:r>
              <a:rPr lang="pt-BR">
                <a:solidFill>
                  <a:schemeClr val="dk1"/>
                </a:solidFill>
                <a:latin typeface="Nunito Sans"/>
                <a:ea typeface="Nunito Sans"/>
                <a:cs typeface="Nunito Sans"/>
                <a:sym typeface="Nunito Sans"/>
              </a:rPr>
              <a:t>Learn from mistakes</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54" name="Google Shape;154;p24"/>
          <p:cNvPicPr preferRelativeResize="0"/>
          <p:nvPr/>
        </p:nvPicPr>
        <p:blipFill>
          <a:blip r:embed="rId3">
            <a:alphaModFix/>
          </a:blip>
          <a:stretch>
            <a:fillRect/>
          </a:stretch>
        </p:blipFill>
        <p:spPr>
          <a:xfrm>
            <a:off x="1790025" y="3692450"/>
            <a:ext cx="317100" cy="317100"/>
          </a:xfrm>
          <a:prstGeom prst="rect">
            <a:avLst/>
          </a:prstGeom>
          <a:noFill/>
          <a:ln>
            <a:noFill/>
          </a:ln>
        </p:spPr>
      </p:pic>
      <p:pic>
        <p:nvPicPr>
          <p:cNvPr id="155" name="Google Shape;155;p24"/>
          <p:cNvPicPr preferRelativeResize="0"/>
          <p:nvPr/>
        </p:nvPicPr>
        <p:blipFill>
          <a:blip r:embed="rId4">
            <a:alphaModFix/>
          </a:blip>
          <a:stretch>
            <a:fillRect/>
          </a:stretch>
        </p:blipFill>
        <p:spPr>
          <a:xfrm>
            <a:off x="4413450" y="3692450"/>
            <a:ext cx="317100" cy="317100"/>
          </a:xfrm>
          <a:prstGeom prst="rect">
            <a:avLst/>
          </a:prstGeom>
          <a:noFill/>
          <a:ln>
            <a:noFill/>
          </a:ln>
        </p:spPr>
      </p:pic>
      <p:pic>
        <p:nvPicPr>
          <p:cNvPr id="156" name="Google Shape;156;p24"/>
          <p:cNvPicPr preferRelativeResize="0"/>
          <p:nvPr/>
        </p:nvPicPr>
        <p:blipFill>
          <a:blip r:embed="rId5">
            <a:alphaModFix/>
          </a:blip>
          <a:stretch>
            <a:fillRect/>
          </a:stretch>
        </p:blipFill>
        <p:spPr>
          <a:xfrm>
            <a:off x="7036875" y="3692450"/>
            <a:ext cx="317100" cy="317100"/>
          </a:xfrm>
          <a:prstGeom prst="rect">
            <a:avLst/>
          </a:prstGeom>
          <a:noFill/>
          <a:ln>
            <a:noFill/>
          </a:ln>
        </p:spPr>
      </p:pic>
      <p:cxnSp>
        <p:nvCxnSpPr>
          <p:cNvPr id="157" name="Google Shape;157;p24"/>
          <p:cNvCxnSpPr>
            <a:stCxn id="150" idx="2"/>
            <a:endCxn id="152" idx="0"/>
          </p:cNvCxnSpPr>
          <p:nvPr/>
        </p:nvCxnSpPr>
        <p:spPr>
          <a:xfrm>
            <a:off x="4571988" y="2290725"/>
            <a:ext cx="0" cy="6621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4"/>
          <p:cNvCxnSpPr>
            <a:stCxn id="150" idx="2"/>
            <a:endCxn id="151" idx="0"/>
          </p:cNvCxnSpPr>
          <p:nvPr/>
        </p:nvCxnSpPr>
        <p:spPr>
          <a:xfrm rot="5400000">
            <a:off x="2929188" y="1310025"/>
            <a:ext cx="662100" cy="26235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59" name="Google Shape;159;p24"/>
          <p:cNvCxnSpPr>
            <a:stCxn id="150" idx="2"/>
            <a:endCxn id="153" idx="0"/>
          </p:cNvCxnSpPr>
          <p:nvPr/>
        </p:nvCxnSpPr>
        <p:spPr>
          <a:xfrm flipH="1" rot="-5400000">
            <a:off x="5552688" y="1310025"/>
            <a:ext cx="662100" cy="2623500"/>
          </a:xfrm>
          <a:prstGeom prst="bentConnector3">
            <a:avLst>
              <a:gd fmla="val 4999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FFFF"/>
      </a:dk1>
      <a:lt1>
        <a:srgbClr val="081133"/>
      </a:lt1>
      <a:dk2>
        <a:srgbClr val="FFFFFF"/>
      </a:dk2>
      <a:lt2>
        <a:srgbClr val="FFFFFF"/>
      </a:lt2>
      <a:accent1>
        <a:srgbClr val="F751A5"/>
      </a:accent1>
      <a:accent2>
        <a:srgbClr val="914ECD"/>
      </a:accent2>
      <a:accent3>
        <a:srgbClr val="264FE8"/>
      </a:accent3>
      <a:accent4>
        <a:srgbClr val="05A31A"/>
      </a:accent4>
      <a:accent5>
        <a:srgbClr val="4EA0FF"/>
      </a:accent5>
      <a:accent6>
        <a:srgbClr val="EEFF41"/>
      </a:accent6>
      <a:hlink>
        <a:srgbClr val="F751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